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39"/>
  </p:notesMasterIdLst>
  <p:sldIdLst>
    <p:sldId id="432" r:id="rId4"/>
    <p:sldId id="6534" r:id="rId5"/>
    <p:sldId id="6535" r:id="rId6"/>
    <p:sldId id="6678" r:id="rId7"/>
    <p:sldId id="6679" r:id="rId8"/>
    <p:sldId id="6537" r:id="rId9"/>
    <p:sldId id="6539" r:id="rId10"/>
    <p:sldId id="6540" r:id="rId11"/>
    <p:sldId id="6541" r:id="rId12"/>
    <p:sldId id="6538" r:id="rId13"/>
    <p:sldId id="6542" r:id="rId14"/>
    <p:sldId id="6545" r:id="rId15"/>
    <p:sldId id="6677" r:id="rId16"/>
    <p:sldId id="6546" r:id="rId17"/>
    <p:sldId id="6547" r:id="rId18"/>
    <p:sldId id="6549" r:id="rId19"/>
    <p:sldId id="6551" r:id="rId20"/>
    <p:sldId id="6552" r:id="rId21"/>
    <p:sldId id="6550" r:id="rId22"/>
    <p:sldId id="6554" r:id="rId23"/>
    <p:sldId id="6555" r:id="rId24"/>
    <p:sldId id="6557" r:id="rId25"/>
    <p:sldId id="6558" r:id="rId26"/>
    <p:sldId id="6559" r:id="rId27"/>
    <p:sldId id="6560" r:id="rId28"/>
    <p:sldId id="6562" r:id="rId29"/>
    <p:sldId id="6563" r:id="rId30"/>
    <p:sldId id="6565" r:id="rId31"/>
    <p:sldId id="6566" r:id="rId32"/>
    <p:sldId id="6567" r:id="rId33"/>
    <p:sldId id="6568" r:id="rId34"/>
    <p:sldId id="6569" r:id="rId35"/>
    <p:sldId id="6574" r:id="rId36"/>
    <p:sldId id="6570" r:id="rId37"/>
    <p:sldId id="6572" r:id="rId38"/>
    <p:sldId id="6573" r:id="rId39"/>
    <p:sldId id="6575" r:id="rId40"/>
    <p:sldId id="6577" r:id="rId41"/>
    <p:sldId id="6576" r:id="rId42"/>
    <p:sldId id="6579" r:id="rId43"/>
    <p:sldId id="6580" r:id="rId44"/>
    <p:sldId id="6581" r:id="rId45"/>
    <p:sldId id="6582" r:id="rId46"/>
    <p:sldId id="6583" r:id="rId47"/>
    <p:sldId id="6585" r:id="rId48"/>
    <p:sldId id="6586" r:id="rId49"/>
    <p:sldId id="6587" r:id="rId50"/>
    <p:sldId id="6588" r:id="rId51"/>
    <p:sldId id="6584" r:id="rId52"/>
    <p:sldId id="6589" r:id="rId53"/>
    <p:sldId id="6590" r:id="rId54"/>
    <p:sldId id="6591" r:id="rId55"/>
    <p:sldId id="6592" r:id="rId56"/>
    <p:sldId id="6593" r:id="rId57"/>
    <p:sldId id="6595" r:id="rId58"/>
    <p:sldId id="6597" r:id="rId59"/>
    <p:sldId id="6594" r:id="rId60"/>
    <p:sldId id="6598" r:id="rId61"/>
    <p:sldId id="6600" r:id="rId62"/>
    <p:sldId id="6601" r:id="rId63"/>
    <p:sldId id="6602" r:id="rId64"/>
    <p:sldId id="6603" r:id="rId65"/>
    <p:sldId id="6604" r:id="rId66"/>
    <p:sldId id="6605" r:id="rId67"/>
    <p:sldId id="6606" r:id="rId68"/>
    <p:sldId id="6607" r:id="rId69"/>
    <p:sldId id="6608" r:id="rId70"/>
    <p:sldId id="6609" r:id="rId71"/>
    <p:sldId id="6610" r:id="rId72"/>
    <p:sldId id="6611" r:id="rId73"/>
    <p:sldId id="6612" r:id="rId74"/>
    <p:sldId id="6613" r:id="rId75"/>
    <p:sldId id="6680" r:id="rId76"/>
    <p:sldId id="6681" r:id="rId77"/>
    <p:sldId id="6614" r:id="rId78"/>
    <p:sldId id="6615" r:id="rId79"/>
    <p:sldId id="6616" r:id="rId80"/>
    <p:sldId id="6617" r:id="rId81"/>
    <p:sldId id="6619" r:id="rId82"/>
    <p:sldId id="6618" r:id="rId83"/>
    <p:sldId id="6620" r:id="rId84"/>
    <p:sldId id="6623" r:id="rId85"/>
    <p:sldId id="6625" r:id="rId86"/>
    <p:sldId id="6626" r:id="rId87"/>
    <p:sldId id="6627" r:id="rId88"/>
    <p:sldId id="6628" r:id="rId89"/>
    <p:sldId id="6630" r:id="rId90"/>
    <p:sldId id="6629" r:id="rId91"/>
    <p:sldId id="6632" r:id="rId92"/>
    <p:sldId id="6634" r:id="rId93"/>
    <p:sldId id="6635" r:id="rId94"/>
    <p:sldId id="6636" r:id="rId95"/>
    <p:sldId id="6638" r:id="rId96"/>
    <p:sldId id="6639" r:id="rId97"/>
    <p:sldId id="6640" r:id="rId98"/>
    <p:sldId id="6641" r:id="rId99"/>
    <p:sldId id="6643" r:id="rId100"/>
    <p:sldId id="6645" r:id="rId101"/>
    <p:sldId id="6647" r:id="rId102"/>
    <p:sldId id="6648" r:id="rId103"/>
    <p:sldId id="6649" r:id="rId104"/>
    <p:sldId id="6650" r:id="rId105"/>
    <p:sldId id="6646" r:id="rId106"/>
    <p:sldId id="6652" r:id="rId107"/>
    <p:sldId id="6653" r:id="rId108"/>
    <p:sldId id="6644" r:id="rId109"/>
    <p:sldId id="6655" r:id="rId110"/>
    <p:sldId id="6656" r:id="rId111"/>
    <p:sldId id="6657" r:id="rId112"/>
    <p:sldId id="6658" r:id="rId113"/>
    <p:sldId id="6659" r:id="rId114"/>
    <p:sldId id="6654" r:id="rId115"/>
    <p:sldId id="6661" r:id="rId116"/>
    <p:sldId id="6666" r:id="rId117"/>
    <p:sldId id="6667" r:id="rId118"/>
    <p:sldId id="6662" r:id="rId119"/>
    <p:sldId id="6663" r:id="rId120"/>
    <p:sldId id="6664" r:id="rId121"/>
    <p:sldId id="6665" r:id="rId122"/>
    <p:sldId id="6669" r:id="rId123"/>
    <p:sldId id="6668" r:id="rId124"/>
    <p:sldId id="6670" r:id="rId125"/>
    <p:sldId id="6660" r:id="rId126"/>
    <p:sldId id="6671" r:id="rId127"/>
    <p:sldId id="6672" r:id="rId128"/>
    <p:sldId id="6673" r:id="rId129"/>
    <p:sldId id="6674" r:id="rId130"/>
    <p:sldId id="6675" r:id="rId131"/>
    <p:sldId id="6676" r:id="rId132"/>
    <p:sldId id="268" r:id="rId133"/>
    <p:sldId id="480" r:id="rId134"/>
    <p:sldId id="565" r:id="rId135"/>
    <p:sldId id="354" r:id="rId136"/>
    <p:sldId id="604" r:id="rId137"/>
    <p:sldId id="417" r:id="rId13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0" autoAdjust="0"/>
    <p:restoredTop sz="89388" autoAdjust="0"/>
  </p:normalViewPr>
  <p:slideViewPr>
    <p:cSldViewPr>
      <p:cViewPr varScale="1">
        <p:scale>
          <a:sx n="96" d="100"/>
          <a:sy n="96" d="100"/>
        </p:scale>
        <p:origin x="192" y="5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5EDEF7-1C9B-4C0C-AB77-68F6D9D024A1}" type="slidenum">
              <a:rPr lang="en-US" altLang="zh-CN"/>
              <a:pPr/>
              <a:t>‹#›</a:t>
            </a:fld>
            <a:endParaRPr lang="en-US" altLang="zh-CN"/>
          </a:p>
        </p:txBody>
      </p:sp>
    </p:spTree>
    <p:extLst>
      <p:ext uri="{BB962C8B-B14F-4D97-AF65-F5344CB8AC3E}">
        <p14:creationId xmlns:p14="http://schemas.microsoft.com/office/powerpoint/2010/main" val="358838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versus.com/en/glossary/gpu-clock-speed"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versus.com/en/pny-quadro-rtx-8000"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Since a multiple instruction multiple data (MIMD) architecture needs to fetch one instruction per data operation, single instruction multiple data (SIMD) is potentially more energy-efficient since a single instruction can launch many data operations.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AdvOTab62ddd1"/>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Finally, perhaps the biggest advantage of SIMD versus MIMD is that the programmer continues to think sequentially yet achieves parallel speedup by having parallel data operations.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a:t>
            </a:fld>
            <a:endParaRPr lang="en-US" altLang="zh-CN"/>
          </a:p>
        </p:txBody>
      </p:sp>
    </p:spTree>
    <p:extLst>
      <p:ext uri="{BB962C8B-B14F-4D97-AF65-F5344CB8AC3E}">
        <p14:creationId xmlns:p14="http://schemas.microsoft.com/office/powerpoint/2010/main" val="3236728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Vector load/store unit—The vector memory unit loads or stores a vector to or from memory. The vector loads and stores are fully pipelined in our hypothetical RV64V implementation so that words can be moved between the vector registers and memory with a bandwidth of one word per clock cycle, after an initial latency. This unit would also normally handle scalar loads and stores.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14</a:t>
            </a:fld>
            <a:endParaRPr lang="en-US" altLang="zh-CN"/>
          </a:p>
        </p:txBody>
      </p:sp>
    </p:spTree>
    <p:extLst>
      <p:ext uri="{BB962C8B-B14F-4D97-AF65-F5344CB8AC3E}">
        <p14:creationId xmlns:p14="http://schemas.microsoft.com/office/powerpoint/2010/main" val="415151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set of scalar registers—Scalar registers can likewise provide data as input to the vector functional units, as well as compute addresses to pass to the vector load/store unit. These are the normal 31 general-purpose registers and 32 floating-point registers of RV64G. One input of the vector functional units latches scalar values as they are read out of the scalar register file.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15</a:t>
            </a:fld>
            <a:endParaRPr lang="en-US" altLang="zh-CN"/>
          </a:p>
        </p:txBody>
      </p:sp>
    </p:spTree>
    <p:extLst>
      <p:ext uri="{BB962C8B-B14F-4D97-AF65-F5344CB8AC3E}">
        <p14:creationId xmlns:p14="http://schemas.microsoft.com/office/powerpoint/2010/main" val="14645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 TheRV64Vvectorinstructions.AllusetheRinstructionformat.Eachvectoroperationwithtwooperands is shown with both operands being vector (.</a:t>
            </a:r>
            <a:r>
              <a:rPr lang="en-US" sz="1200" kern="1200" dirty="0" err="1">
                <a:solidFill>
                  <a:schemeClr val="tx1"/>
                </a:solidFill>
                <a:effectLst/>
                <a:latin typeface="Arial" charset="0"/>
                <a:ea typeface="宋体" charset="-122"/>
                <a:cs typeface="+mn-cs"/>
              </a:rPr>
              <a:t>vv</a:t>
            </a:r>
            <a:r>
              <a:rPr lang="en-US" sz="1200" kern="1200" dirty="0">
                <a:solidFill>
                  <a:schemeClr val="tx1"/>
                </a:solidFill>
                <a:effectLst/>
                <a:latin typeface="Arial" charset="0"/>
                <a:ea typeface="宋体" charset="-122"/>
                <a:cs typeface="+mn-cs"/>
              </a:rPr>
              <a:t>), but there are also versions where the second operand is a scalar register (.vs) and, when it makes a difference, where the first operand is a scalar register and the second is a vector register (.</a:t>
            </a:r>
            <a:r>
              <a:rPr lang="en-US" sz="1200" kern="1200" dirty="0" err="1">
                <a:solidFill>
                  <a:schemeClr val="tx1"/>
                </a:solidFill>
                <a:effectLst/>
                <a:latin typeface="Arial" charset="0"/>
                <a:ea typeface="宋体" charset="-122"/>
                <a:cs typeface="+mn-cs"/>
              </a:rPr>
              <a:t>sv</a:t>
            </a:r>
            <a:r>
              <a:rPr lang="en-US" sz="1200" kern="1200" dirty="0">
                <a:solidFill>
                  <a:schemeClr val="tx1"/>
                </a:solidFill>
                <a:effectLst/>
                <a:latin typeface="Arial" charset="0"/>
                <a:ea typeface="宋体" charset="-122"/>
                <a:cs typeface="+mn-cs"/>
              </a:rPr>
              <a:t>). The type and width of the operands are determined by configuring each vector register rather than being supplied by the instruction. In addition to the vector registers and predicate registers, there are two vector control and status registers (CSRs),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vctype</a:t>
            </a:r>
            <a:r>
              <a:rPr lang="en-US" sz="1200" kern="1200" dirty="0">
                <a:solidFill>
                  <a:schemeClr val="tx1"/>
                </a:solidFill>
                <a:effectLst/>
                <a:latin typeface="Arial" charset="0"/>
                <a:ea typeface="宋体" charset="-122"/>
                <a:cs typeface="+mn-cs"/>
              </a:rPr>
              <a:t>, discussed below. The </a:t>
            </a:r>
            <a:r>
              <a:rPr lang="en-US" sz="1200" kern="1200" dirty="0" err="1">
                <a:solidFill>
                  <a:schemeClr val="tx1"/>
                </a:solidFill>
                <a:effectLst/>
                <a:latin typeface="Arial" charset="0"/>
                <a:ea typeface="宋体" charset="-122"/>
                <a:cs typeface="+mn-cs"/>
              </a:rPr>
              <a:t>strided</a:t>
            </a:r>
            <a:r>
              <a:rPr lang="en-US" sz="1200" kern="1200" dirty="0">
                <a:solidFill>
                  <a:schemeClr val="tx1"/>
                </a:solidFill>
                <a:effectLst/>
                <a:latin typeface="Arial" charset="0"/>
                <a:ea typeface="宋体" charset="-122"/>
                <a:cs typeface="+mn-cs"/>
              </a:rPr>
              <a:t> and indexed data transfers are also explained later. Once completed, RV64 will surely have more instructions, but the ones in this figure will be included.</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16</a:t>
            </a:fld>
            <a:endParaRPr lang="en-US" altLang="zh-CN"/>
          </a:p>
        </p:txBody>
      </p:sp>
    </p:spTree>
    <p:extLst>
      <p:ext uri="{BB962C8B-B14F-4D97-AF65-F5344CB8AC3E}">
        <p14:creationId xmlns:p14="http://schemas.microsoft.com/office/powerpoint/2010/main" val="2005016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 The RV64V </a:t>
            </a:r>
            <a:r>
              <a:rPr lang="en-US" sz="1200" kern="1200" dirty="0" err="1">
                <a:solidFill>
                  <a:schemeClr val="tx1"/>
                </a:solidFill>
                <a:effectLst/>
                <a:latin typeface="Arial" charset="0"/>
                <a:ea typeface="宋体" charset="-122"/>
                <a:cs typeface="+mn-cs"/>
              </a:rPr>
              <a:t>vectorin</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structions</a:t>
            </a:r>
            <a:r>
              <a:rPr lang="en-US" sz="1200" kern="1200" dirty="0">
                <a:solidFill>
                  <a:schemeClr val="tx1"/>
                </a:solidFill>
                <a:effectLst/>
                <a:latin typeface="Arial" charset="0"/>
                <a:ea typeface="宋体" charset="-122"/>
                <a:cs typeface="+mn-cs"/>
              </a:rPr>
              <a:t>. All use the R instruction format. Each vector operation with two operands is shown with both operands being vector (.</a:t>
            </a:r>
            <a:r>
              <a:rPr lang="en-US" sz="1200" kern="1200" dirty="0" err="1">
                <a:solidFill>
                  <a:schemeClr val="tx1"/>
                </a:solidFill>
                <a:effectLst/>
                <a:latin typeface="Arial" charset="0"/>
                <a:ea typeface="宋体" charset="-122"/>
                <a:cs typeface="+mn-cs"/>
              </a:rPr>
              <a:t>vv</a:t>
            </a:r>
            <a:r>
              <a:rPr lang="en-US" sz="1200" kern="1200" dirty="0">
                <a:solidFill>
                  <a:schemeClr val="tx1"/>
                </a:solidFill>
                <a:effectLst/>
                <a:latin typeface="Arial" charset="0"/>
                <a:ea typeface="宋体" charset="-122"/>
                <a:cs typeface="+mn-cs"/>
              </a:rPr>
              <a:t>), but there are also versions where the second operand is a scalar register (.vs) and, when it makes a difference, where the first operand is a scalar register and the second is a vector register (.</a:t>
            </a:r>
            <a:r>
              <a:rPr lang="en-US" sz="1200" kern="1200" dirty="0" err="1">
                <a:solidFill>
                  <a:schemeClr val="tx1"/>
                </a:solidFill>
                <a:effectLst/>
                <a:latin typeface="Arial" charset="0"/>
                <a:ea typeface="宋体" charset="-122"/>
                <a:cs typeface="+mn-cs"/>
              </a:rPr>
              <a:t>sv</a:t>
            </a:r>
            <a:r>
              <a:rPr lang="en-US" sz="1200" kern="1200" dirty="0">
                <a:solidFill>
                  <a:schemeClr val="tx1"/>
                </a:solidFill>
                <a:effectLst/>
                <a:latin typeface="Arial" charset="0"/>
                <a:ea typeface="宋体" charset="-122"/>
                <a:cs typeface="+mn-cs"/>
              </a:rPr>
              <a:t>). The type and width of the operands are determined by configuring each vector register rather than being supplied by the instruction. In addition to the vector registers and predicate registers, there are two vector control and status registers (CSRs),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vctype</a:t>
            </a:r>
            <a:r>
              <a:rPr lang="en-US" sz="1200" kern="1200" dirty="0">
                <a:solidFill>
                  <a:schemeClr val="tx1"/>
                </a:solidFill>
                <a:effectLst/>
                <a:latin typeface="Arial" charset="0"/>
                <a:ea typeface="宋体" charset="-122"/>
                <a:cs typeface="+mn-cs"/>
              </a:rPr>
              <a:t>, discussed below. The </a:t>
            </a:r>
            <a:r>
              <a:rPr lang="en-US" sz="1200" kern="1200" dirty="0" err="1">
                <a:solidFill>
                  <a:schemeClr val="tx1"/>
                </a:solidFill>
                <a:effectLst/>
                <a:latin typeface="Arial" charset="0"/>
                <a:ea typeface="宋体" charset="-122"/>
                <a:cs typeface="+mn-cs"/>
              </a:rPr>
              <a:t>strided</a:t>
            </a:r>
            <a:r>
              <a:rPr lang="en-US" sz="1200" kern="1200" dirty="0">
                <a:solidFill>
                  <a:schemeClr val="tx1"/>
                </a:solidFill>
                <a:effectLst/>
                <a:latin typeface="Arial" charset="0"/>
                <a:ea typeface="宋体" charset="-122"/>
                <a:cs typeface="+mn-cs"/>
              </a:rPr>
              <a:t> and indexed data transfers are also explained later. Once completed, RV64 will surely have more instructions, but the ones in this figure will be included.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Add and other commutative operations have only the first two versions, as </a:t>
            </a:r>
            <a:r>
              <a:rPr lang="en-US" sz="1200" kern="1200" dirty="0" err="1">
                <a:solidFill>
                  <a:schemeClr val="tx1"/>
                </a:solidFill>
                <a:effectLst/>
                <a:latin typeface="Arial" charset="0"/>
                <a:ea typeface="宋体" charset="-122"/>
                <a:cs typeface="+mn-cs"/>
              </a:rPr>
              <a:t>vadd.vs</a:t>
            </a:r>
            <a:r>
              <a:rPr lang="en-US" sz="1200" kern="1200" dirty="0">
                <a:solidFill>
                  <a:schemeClr val="tx1"/>
                </a:solidFill>
                <a:effectLst/>
                <a:latin typeface="Arial" charset="0"/>
                <a:ea typeface="宋体" charset="-122"/>
                <a:cs typeface="+mn-cs"/>
              </a:rPr>
              <a:t> and </a:t>
            </a:r>
            <a:r>
              <a:rPr lang="en-US" sz="1200" kern="1200" dirty="0" err="1">
                <a:solidFill>
                  <a:schemeClr val="tx1"/>
                </a:solidFill>
                <a:effectLst/>
                <a:latin typeface="Arial" charset="0"/>
                <a:ea typeface="宋体" charset="-122"/>
                <a:cs typeface="+mn-cs"/>
              </a:rPr>
              <a:t>vadd.sv</a:t>
            </a:r>
            <a:r>
              <a:rPr lang="en-US" sz="1200" kern="1200" dirty="0">
                <a:solidFill>
                  <a:schemeClr val="tx1"/>
                </a:solidFill>
                <a:effectLst/>
                <a:latin typeface="Arial" charset="0"/>
                <a:ea typeface="宋体" charset="-122"/>
                <a:cs typeface="+mn-cs"/>
              </a:rPr>
              <a:t> would be redundant. </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17</a:t>
            </a:fld>
            <a:endParaRPr lang="en-US" altLang="zh-CN"/>
          </a:p>
        </p:txBody>
      </p:sp>
    </p:spTree>
    <p:extLst>
      <p:ext uri="{BB962C8B-B14F-4D97-AF65-F5344CB8AC3E}">
        <p14:creationId xmlns:p14="http://schemas.microsoft.com/office/powerpoint/2010/main" val="82347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a:t>
            </a:r>
            <a:r>
              <a:rPr lang="zh-CN" altLang="en-US" dirty="0"/>
              <a:t> </a:t>
            </a:r>
            <a:r>
              <a:rPr lang="en-US" altLang="zh-CN" dirty="0"/>
              <a:t>be discussed in next slide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18</a:t>
            </a:fld>
            <a:endParaRPr lang="en-US" altLang="zh-CN"/>
          </a:p>
        </p:txBody>
      </p:sp>
    </p:spTree>
    <p:extLst>
      <p:ext uri="{BB962C8B-B14F-4D97-AF65-F5344CB8AC3E}">
        <p14:creationId xmlns:p14="http://schemas.microsoft.com/office/powerpoint/2010/main" val="38802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46dcae81"/>
              </a:rPr>
              <a:t>The type and width of the operands are determined by configuring each vector register rather than being supplied by the instruction.</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19</a:t>
            </a:fld>
            <a:endParaRPr lang="en-US" altLang="zh-CN"/>
          </a:p>
        </p:txBody>
      </p:sp>
    </p:spTree>
    <p:extLst>
      <p:ext uri="{BB962C8B-B14F-4D97-AF65-F5344CB8AC3E}">
        <p14:creationId xmlns:p14="http://schemas.microsoft.com/office/powerpoint/2010/main" val="805621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4.3 Data sizes supported for RV64V assuming it also has the single- and double-precision floating-point extensions RVS and RVD. Adding RVV to such a RISC-V design means the scalar unit must also add RVH, which is a scalar instruction extension to support half-precision (16-bit) IEEE 754 floating point. Because RV32V would not have doubleword scalar operations, it could drop 64-bit integers from the vector unit. If a RISC-V implementation didn’t include RVS or RVD, it could omit the </a:t>
            </a:r>
            <a:r>
              <a:rPr lang="en-US" sz="1200" kern="1200" dirty="0" err="1">
                <a:solidFill>
                  <a:schemeClr val="tx1"/>
                </a:solidFill>
                <a:effectLst/>
                <a:latin typeface="Arial" charset="0"/>
                <a:ea typeface="宋体" charset="-122"/>
                <a:cs typeface="+mn-cs"/>
              </a:rPr>
              <a:t>vec</a:t>
            </a:r>
            <a:r>
              <a:rPr lang="en-US" sz="1200" kern="1200" dirty="0">
                <a:solidFill>
                  <a:schemeClr val="tx1"/>
                </a:solidFill>
                <a:effectLst/>
                <a:latin typeface="Arial" charset="0"/>
                <a:ea typeface="宋体" charset="-122"/>
                <a:cs typeface="+mn-cs"/>
              </a:rPr>
              <a:t>- tor floating-point instructions.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20</a:t>
            </a:fld>
            <a:endParaRPr lang="en-US" altLang="zh-CN"/>
          </a:p>
        </p:txBody>
      </p:sp>
    </p:spTree>
    <p:extLst>
      <p:ext uri="{BB962C8B-B14F-4D97-AF65-F5344CB8AC3E}">
        <p14:creationId xmlns:p14="http://schemas.microsoft.com/office/powerpoint/2010/main" val="241244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One reason for dynamic register typing is that many instructions are required for a conventional vector architecture that supports such variety. Given the com- </a:t>
            </a:r>
            <a:r>
              <a:rPr lang="en-US" sz="1200" kern="1200" dirty="0" err="1">
                <a:solidFill>
                  <a:schemeClr val="tx1"/>
                </a:solidFill>
                <a:effectLst/>
                <a:latin typeface="Arial" charset="0"/>
                <a:ea typeface="宋体" charset="-122"/>
                <a:cs typeface="+mn-cs"/>
              </a:rPr>
              <a:t>binations</a:t>
            </a:r>
            <a:r>
              <a:rPr lang="en-US" sz="1200" kern="1200" dirty="0">
                <a:solidFill>
                  <a:schemeClr val="tx1"/>
                </a:solidFill>
                <a:effectLst/>
                <a:latin typeface="Arial" charset="0"/>
                <a:ea typeface="宋体" charset="-122"/>
                <a:cs typeface="+mn-cs"/>
              </a:rPr>
              <a:t> of data types and sizes in Figure 4.3, if not for dynamic register typing, Figure 4.2 would be several pages long!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21</a:t>
            </a:fld>
            <a:endParaRPr lang="en-US" altLang="zh-CN"/>
          </a:p>
        </p:txBody>
      </p:sp>
    </p:spTree>
    <p:extLst>
      <p:ext uri="{BB962C8B-B14F-4D97-AF65-F5344CB8AC3E}">
        <p14:creationId xmlns:p14="http://schemas.microsoft.com/office/powerpoint/2010/main" val="1657414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Dynamic typing also lets programs disable unused vector registers. As a </a:t>
            </a:r>
            <a:r>
              <a:rPr lang="en-US" sz="1200" kern="1200" dirty="0" err="1">
                <a:solidFill>
                  <a:schemeClr val="tx1"/>
                </a:solidFill>
                <a:effectLst/>
                <a:latin typeface="Arial" charset="0"/>
                <a:ea typeface="宋体" charset="-122"/>
                <a:cs typeface="+mn-cs"/>
              </a:rPr>
              <a:t>conse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quence</a:t>
            </a:r>
            <a:r>
              <a:rPr lang="en-US" sz="1200" kern="1200" dirty="0">
                <a:solidFill>
                  <a:schemeClr val="tx1"/>
                </a:solidFill>
                <a:effectLst/>
                <a:latin typeface="Arial" charset="0"/>
                <a:ea typeface="宋体" charset="-122"/>
                <a:cs typeface="+mn-cs"/>
              </a:rPr>
              <a:t>, enabled vector registers are allocated all the vector memory as long vectors. For example, assume we have 1024 bytes of vector memory, if 4 vector registers are enabled and they are type 64–bit floats, the processor would give each vector register 256 bytes or 256/81⁄432 elements. This </a:t>
            </a:r>
            <a:r>
              <a:rPr lang="en-US" sz="1200" kern="1200" dirty="0" err="1">
                <a:solidFill>
                  <a:schemeClr val="tx1"/>
                </a:solidFill>
                <a:effectLst/>
                <a:latin typeface="Arial" charset="0"/>
                <a:ea typeface="宋体" charset="-122"/>
                <a:cs typeface="+mn-cs"/>
              </a:rPr>
              <a:t>valiue</a:t>
            </a:r>
            <a:r>
              <a:rPr lang="en-US" sz="1200" kern="1200" dirty="0">
                <a:solidFill>
                  <a:schemeClr val="tx1"/>
                </a:solidFill>
                <a:effectLst/>
                <a:latin typeface="Arial" charset="0"/>
                <a:ea typeface="宋体" charset="-122"/>
                <a:cs typeface="+mn-cs"/>
              </a:rPr>
              <a:t> is called the maximum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which is set by the processor and cannot be changed by </a:t>
            </a:r>
            <a:r>
              <a:rPr lang="en-US" sz="1200" kern="1200" dirty="0" err="1">
                <a:solidFill>
                  <a:schemeClr val="tx1"/>
                </a:solidFill>
                <a:effectLst/>
                <a:latin typeface="Arial" charset="0"/>
                <a:ea typeface="宋体" charset="-122"/>
                <a:cs typeface="+mn-cs"/>
              </a:rPr>
              <a:t>sofware</a:t>
            </a:r>
            <a:r>
              <a:rPr lang="en-US" sz="1200" kern="1200" dirty="0">
                <a:solidFill>
                  <a:schemeClr val="tx1"/>
                </a:solidFill>
                <a:effectLst/>
                <a:latin typeface="Arial" charset="0"/>
                <a:ea typeface="宋体" charset="-122"/>
                <a:cs typeface="+mn-cs"/>
              </a:rPr>
              <a:t>. </a:t>
            </a:r>
            <a:endParaRPr lang="en-US" dirty="0"/>
          </a:p>
          <a:p>
            <a:r>
              <a:rPr lang="en-US" sz="1200" kern="1200" dirty="0">
                <a:solidFill>
                  <a:schemeClr val="tx1"/>
                </a:solidFill>
                <a:effectLst/>
                <a:latin typeface="Arial" charset="0"/>
                <a:ea typeface="宋体" charset="-122"/>
                <a:cs typeface="+mn-cs"/>
              </a:rPr>
              <a:t>One complaint about vector architectures is that their larger state means slower context switch time. Our implementation of RV64V increases state a factor of 3: from 2!32!81⁄4512 bytes to 2!32!10241⁄41536 bytes. A pleasant side effect of dynamic register typing is that the program can configure vector registers as dis- abled when they are not being used, so there is no need to save and restore them on a context switch. </a:t>
            </a:r>
            <a:endParaRPr lang="en-US" dirty="0"/>
          </a:p>
          <a:p>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22</a:t>
            </a:fld>
            <a:endParaRPr lang="en-US" altLang="zh-CN"/>
          </a:p>
        </p:txBody>
      </p:sp>
    </p:spTree>
    <p:extLst>
      <p:ext uri="{BB962C8B-B14F-4D97-AF65-F5344CB8AC3E}">
        <p14:creationId xmlns:p14="http://schemas.microsoft.com/office/powerpoint/2010/main" val="8675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A third benefit of dynamic register typing is that conversions between different size operands can be implicit depending on the configuration of the registers rather than as additional explicit conversion instructions. We’ll see an example of this benefit in the next section.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23</a:t>
            </a:fld>
            <a:endParaRPr lang="en-US" altLang="zh-CN"/>
          </a:p>
        </p:txBody>
      </p:sp>
    </p:spTree>
    <p:extLst>
      <p:ext uri="{BB962C8B-B14F-4D97-AF65-F5344CB8AC3E}">
        <p14:creationId xmlns:p14="http://schemas.microsoft.com/office/powerpoint/2010/main" val="7725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a:t>
            </a:fld>
            <a:endParaRPr lang="en-US" altLang="zh-CN"/>
          </a:p>
        </p:txBody>
      </p:sp>
    </p:spTree>
    <p:extLst>
      <p:ext uri="{BB962C8B-B14F-4D97-AF65-F5344CB8AC3E}">
        <p14:creationId xmlns:p14="http://schemas.microsoft.com/office/powerpoint/2010/main" val="168812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vsetdcfg</a:t>
            </a:r>
            <a:r>
              <a:rPr lang="en-US" dirty="0"/>
              <a:t> instruction takes a scalar register value:</a:t>
            </a:r>
          </a:p>
          <a:p>
            <a:r>
              <a:rPr lang="en-US" dirty="0"/>
              <a:t>The </a:t>
            </a:r>
            <a:r>
              <a:rPr lang="en-US" dirty="0" err="1"/>
              <a:t>vsetdcfg</a:t>
            </a:r>
            <a:r>
              <a:rPr lang="en-US" dirty="0"/>
              <a:t> value specifies how many vector registers of each datatype are allocated, and is divided into a 2-bit mode field and pairs of 5-bit fields for each data type in the configuration.</a:t>
            </a:r>
          </a:p>
          <a:p>
            <a:r>
              <a:rPr lang="en-US" dirty="0"/>
              <a:t>https://</a:t>
            </a:r>
            <a:r>
              <a:rPr lang="en-US" dirty="0" err="1"/>
              <a:t>inst.eecs.berkeley.edu</a:t>
            </a:r>
            <a:r>
              <a:rPr lang="en-US" dirty="0"/>
              <a:t>/~cs152/sp19/handouts/sp19/riscv-spec-rvv-v0p4.pdf</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27</a:t>
            </a:fld>
            <a:endParaRPr lang="en-US" altLang="zh-CN"/>
          </a:p>
        </p:txBody>
      </p:sp>
    </p:spTree>
    <p:extLst>
      <p:ext uri="{BB962C8B-B14F-4D97-AF65-F5344CB8AC3E}">
        <p14:creationId xmlns:p14="http://schemas.microsoft.com/office/powerpoint/2010/main" val="234076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Note that the assembler determines which version of the vector operations to gen- </a:t>
            </a:r>
            <a:r>
              <a:rPr lang="en-US" sz="1200" kern="1200" dirty="0" err="1">
                <a:solidFill>
                  <a:schemeClr val="tx1"/>
                </a:solidFill>
                <a:effectLst/>
                <a:latin typeface="Arial" charset="0"/>
                <a:ea typeface="宋体" charset="-122"/>
                <a:cs typeface="+mn-cs"/>
              </a:rPr>
              <a:t>erate</a:t>
            </a:r>
            <a:r>
              <a:rPr lang="en-US" sz="1200" kern="1200" dirty="0">
                <a:solidFill>
                  <a:schemeClr val="tx1"/>
                </a:solidFill>
                <a:effectLst/>
                <a:latin typeface="Arial" charset="0"/>
                <a:ea typeface="宋体" charset="-122"/>
                <a:cs typeface="+mn-cs"/>
              </a:rPr>
              <a:t>. Because the multiply has a scalar operand, it generates </a:t>
            </a:r>
            <a:r>
              <a:rPr lang="en-US" sz="1200" kern="1200" dirty="0" err="1">
                <a:solidFill>
                  <a:schemeClr val="tx1"/>
                </a:solidFill>
                <a:effectLst/>
                <a:latin typeface="Arial" charset="0"/>
                <a:ea typeface="宋体" charset="-122"/>
                <a:cs typeface="+mn-cs"/>
              </a:rPr>
              <a:t>vmul.vs</a:t>
            </a:r>
            <a:r>
              <a:rPr lang="en-US" sz="1200" kern="1200" dirty="0">
                <a:solidFill>
                  <a:schemeClr val="tx1"/>
                </a:solidFill>
                <a:effectLst/>
                <a:latin typeface="Arial" charset="0"/>
                <a:ea typeface="宋体" charset="-122"/>
                <a:cs typeface="+mn-cs"/>
              </a:rPr>
              <a:t>, whereas the add doesn’t, so it generates </a:t>
            </a:r>
            <a:r>
              <a:rPr lang="en-US" sz="1200" kern="1200" dirty="0" err="1">
                <a:solidFill>
                  <a:schemeClr val="tx1"/>
                </a:solidFill>
                <a:effectLst/>
                <a:latin typeface="Arial" charset="0"/>
                <a:ea typeface="宋体" charset="-122"/>
                <a:cs typeface="+mn-cs"/>
              </a:rPr>
              <a:t>vadd.vv</a:t>
            </a:r>
            <a:r>
              <a:rPr lang="en-US" sz="1200" kern="1200" dirty="0">
                <a:solidFill>
                  <a:schemeClr val="tx1"/>
                </a:solidFill>
                <a:effectLst/>
                <a:latin typeface="Arial" charset="0"/>
                <a:ea typeface="宋体" charset="-122"/>
                <a:cs typeface="+mn-cs"/>
              </a:rPr>
              <a:t>.</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28</a:t>
            </a:fld>
            <a:endParaRPr lang="en-US" altLang="zh-CN"/>
          </a:p>
        </p:txBody>
      </p:sp>
    </p:spTree>
    <p:extLst>
      <p:ext uri="{BB962C8B-B14F-4D97-AF65-F5344CB8AC3E}">
        <p14:creationId xmlns:p14="http://schemas.microsoft.com/office/powerpoint/2010/main" val="970927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29</a:t>
            </a:fld>
            <a:endParaRPr lang="en-US" altLang="zh-CN"/>
          </a:p>
        </p:txBody>
      </p:sp>
    </p:spTree>
    <p:extLst>
      <p:ext uri="{BB962C8B-B14F-4D97-AF65-F5344CB8AC3E}">
        <p14:creationId xmlns:p14="http://schemas.microsoft.com/office/powerpoint/2010/main" val="2356819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30</a:t>
            </a:fld>
            <a:endParaRPr lang="en-US" altLang="zh-CN"/>
          </a:p>
        </p:txBody>
      </p:sp>
    </p:spTree>
    <p:extLst>
      <p:ext uri="{BB962C8B-B14F-4D97-AF65-F5344CB8AC3E}">
        <p14:creationId xmlns:p14="http://schemas.microsoft.com/office/powerpoint/2010/main" val="708040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https://</a:t>
            </a:r>
            <a:r>
              <a:rPr lang="en-US" sz="1200" b="0" i="0" kern="1200" dirty="0" err="1">
                <a:solidFill>
                  <a:schemeClr val="tx1"/>
                </a:solidFill>
                <a:effectLst/>
                <a:latin typeface="Arial" charset="0"/>
                <a:ea typeface="宋体" charset="-122"/>
                <a:cs typeface="+mn-cs"/>
              </a:rPr>
              <a:t>en.wikipedia.org</a:t>
            </a:r>
            <a:r>
              <a:rPr lang="en-US" sz="1200" b="0" i="0" kern="1200" dirty="0">
                <a:solidFill>
                  <a:schemeClr val="tx1"/>
                </a:solidFill>
                <a:effectLst/>
                <a:latin typeface="Arial" charset="0"/>
                <a:ea typeface="宋体" charset="-122"/>
                <a:cs typeface="+mn-cs"/>
              </a:rPr>
              <a:t>/wiki/Chaining_(</a:t>
            </a:r>
            <a:r>
              <a:rPr lang="en-US" sz="1200" b="0" i="0" kern="1200" dirty="0" err="1">
                <a:solidFill>
                  <a:schemeClr val="tx1"/>
                </a:solidFill>
                <a:effectLst/>
                <a:latin typeface="Arial" charset="0"/>
                <a:ea typeface="宋体" charset="-122"/>
                <a:cs typeface="+mn-cs"/>
              </a:rPr>
              <a:t>vector_processing</a:t>
            </a:r>
            <a:r>
              <a:rPr lang="en-US" sz="1200" b="0" i="0" kern="1200" dirty="0">
                <a:solidFill>
                  <a:schemeClr val="tx1"/>
                </a:solidFill>
                <a:effectLst/>
                <a:latin typeface="Arial"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In computing, chaining is a technique used in computer architecture in which scalar and vector registers generate interim results which can be used immediately, without additional memory references which reduce computational speed.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chaining allows them to be in the same convoy since it allows a vector operation to start as soon as the individual elements of its vector source operand become available: the results from the first functional unit in the chain are </a:t>
            </a:r>
            <a:r>
              <a:rPr lang="en-US" sz="1800" dirty="0">
                <a:effectLst/>
                <a:latin typeface="AdvOTab62ddd1+20"/>
              </a:rPr>
              <a:t>“</a:t>
            </a:r>
            <a:r>
              <a:rPr lang="en-US" sz="1800" dirty="0">
                <a:effectLst/>
                <a:latin typeface="AdvOTab62ddd1"/>
              </a:rPr>
              <a:t>forwarded</a:t>
            </a:r>
            <a:r>
              <a:rPr lang="en-US" sz="1800" dirty="0">
                <a:effectLst/>
                <a:latin typeface="AdvOTab62ddd1+20"/>
              </a:rPr>
              <a:t>” </a:t>
            </a:r>
            <a:r>
              <a:rPr lang="en-US" sz="1800" dirty="0">
                <a:effectLst/>
                <a:latin typeface="AdvOTab62ddd1"/>
              </a:rPr>
              <a:t>to the second functional unit.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AdvOTab62ddd1"/>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In practice, we often </a:t>
            </a:r>
            <a:r>
              <a:rPr lang="en-US" sz="1800" dirty="0" err="1">
                <a:effectLst/>
                <a:latin typeface="AdvOTab62ddd1"/>
              </a:rPr>
              <a:t>imple</a:t>
            </a:r>
            <a:r>
              <a:rPr lang="en-US" sz="1800" dirty="0">
                <a:effectLst/>
                <a:latin typeface="AdvOTab62ddd1"/>
              </a:rPr>
              <a:t>- </a:t>
            </a:r>
            <a:r>
              <a:rPr lang="en-US" sz="1800" dirty="0" err="1">
                <a:effectLst/>
                <a:latin typeface="AdvOTab62ddd1"/>
              </a:rPr>
              <a:t>ment</a:t>
            </a:r>
            <a:r>
              <a:rPr lang="en-US" sz="1800" dirty="0">
                <a:effectLst/>
                <a:latin typeface="AdvOTab62ddd1"/>
              </a:rPr>
              <a:t> chaining by allowing the processor to read and write a particular vector reg- </a:t>
            </a:r>
            <a:r>
              <a:rPr lang="en-US" sz="1800" dirty="0" err="1">
                <a:effectLst/>
                <a:latin typeface="AdvOTab62ddd1"/>
              </a:rPr>
              <a:t>ister</a:t>
            </a:r>
            <a:r>
              <a:rPr lang="en-US" sz="1800" dirty="0">
                <a:effectLst/>
                <a:latin typeface="AdvOTab62ddd1"/>
              </a:rPr>
              <a:t> at the same time, albeit to different elements.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31</a:t>
            </a:fld>
            <a:endParaRPr lang="en-US" altLang="zh-CN"/>
          </a:p>
        </p:txBody>
      </p:sp>
    </p:spTree>
    <p:extLst>
      <p:ext uri="{BB962C8B-B14F-4D97-AF65-F5344CB8AC3E}">
        <p14:creationId xmlns:p14="http://schemas.microsoft.com/office/powerpoint/2010/main" val="364638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https://</a:t>
            </a:r>
            <a:r>
              <a:rPr lang="en-US" sz="1200" b="0" i="0" kern="1200" dirty="0" err="1">
                <a:solidFill>
                  <a:schemeClr val="tx1"/>
                </a:solidFill>
                <a:effectLst/>
                <a:latin typeface="Arial" charset="0"/>
                <a:ea typeface="宋体" charset="-122"/>
                <a:cs typeface="+mn-cs"/>
              </a:rPr>
              <a:t>en.wikipedia.org</a:t>
            </a:r>
            <a:r>
              <a:rPr lang="en-US" sz="1200" b="0" i="0" kern="1200" dirty="0">
                <a:solidFill>
                  <a:schemeClr val="tx1"/>
                </a:solidFill>
                <a:effectLst/>
                <a:latin typeface="Arial" charset="0"/>
                <a:ea typeface="宋体" charset="-122"/>
                <a:cs typeface="+mn-cs"/>
              </a:rPr>
              <a:t>/wiki/Chaining_(</a:t>
            </a:r>
            <a:r>
              <a:rPr lang="en-US" sz="1200" b="0" i="0" kern="1200" dirty="0" err="1">
                <a:solidFill>
                  <a:schemeClr val="tx1"/>
                </a:solidFill>
                <a:effectLst/>
                <a:latin typeface="Arial" charset="0"/>
                <a:ea typeface="宋体" charset="-122"/>
                <a:cs typeface="+mn-cs"/>
              </a:rPr>
              <a:t>vector_processing</a:t>
            </a:r>
            <a:r>
              <a:rPr lang="en-US" sz="1200" b="0" i="0" kern="1200" dirty="0">
                <a:solidFill>
                  <a:schemeClr val="tx1"/>
                </a:solidFill>
                <a:effectLst/>
                <a:latin typeface="Arial"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宋体" charset="-122"/>
                <a:cs typeface="+mn-cs"/>
              </a:rPr>
              <a:t>In computing, chaining is a technique used in computer architecture in which scalar and vector registers generate interim results which can be used immediately, without additional memory references which reduce computational speed.</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32</a:t>
            </a:fld>
            <a:endParaRPr lang="en-US" altLang="zh-CN"/>
          </a:p>
        </p:txBody>
      </p:sp>
    </p:spTree>
    <p:extLst>
      <p:ext uri="{BB962C8B-B14F-4D97-AF65-F5344CB8AC3E}">
        <p14:creationId xmlns:p14="http://schemas.microsoft.com/office/powerpoint/2010/main" val="3632227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It might seem that in addition to vector instruction sequences with structural hazards, sequences with read-after-write dependency hazards should also be in separate convoys. However, chaining allows them to be in the same convoy since it allows a vector operation to start as soon as the individual elements of its vector source operand become available: the results from the first functional unit in the chain are “forwarded” to the second functional unit. In practice, we often </a:t>
            </a:r>
            <a:r>
              <a:rPr lang="en-US" sz="1200" kern="1200" dirty="0" err="1">
                <a:solidFill>
                  <a:schemeClr val="tx1"/>
                </a:solidFill>
                <a:effectLst/>
                <a:latin typeface="Arial" charset="0"/>
                <a:ea typeface="宋体" charset="-122"/>
                <a:cs typeface="+mn-cs"/>
              </a:rPr>
              <a:t>imple</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ment</a:t>
            </a:r>
            <a:r>
              <a:rPr lang="en-US" sz="1200" kern="1200" dirty="0">
                <a:solidFill>
                  <a:schemeClr val="tx1"/>
                </a:solidFill>
                <a:effectLst/>
                <a:latin typeface="Arial" charset="0"/>
                <a:ea typeface="宋体" charset="-122"/>
                <a:cs typeface="+mn-cs"/>
              </a:rPr>
              <a:t> chaining by allowing the processor to read and write a particular vector reg- </a:t>
            </a:r>
            <a:r>
              <a:rPr lang="en-US" sz="1200" kern="1200" dirty="0" err="1">
                <a:solidFill>
                  <a:schemeClr val="tx1"/>
                </a:solidFill>
                <a:effectLst/>
                <a:latin typeface="Arial" charset="0"/>
                <a:ea typeface="宋体" charset="-122"/>
                <a:cs typeface="+mn-cs"/>
              </a:rPr>
              <a:t>ister</a:t>
            </a:r>
            <a:r>
              <a:rPr lang="en-US" sz="1200" kern="1200" dirty="0">
                <a:solidFill>
                  <a:schemeClr val="tx1"/>
                </a:solidFill>
                <a:effectLst/>
                <a:latin typeface="Arial" charset="0"/>
                <a:ea typeface="宋体" charset="-122"/>
                <a:cs typeface="+mn-cs"/>
              </a:rPr>
              <a:t> at the same time, albeit to different elements. Early implementations of chaining worked just like forwarding in scalar pipelining, but this restricted the timing of the source and destination instructions in the chain. Recent </a:t>
            </a:r>
            <a:r>
              <a:rPr lang="en-US" sz="1200" kern="1200" dirty="0" err="1">
                <a:solidFill>
                  <a:schemeClr val="tx1"/>
                </a:solidFill>
                <a:effectLst/>
                <a:latin typeface="Arial" charset="0"/>
                <a:ea typeface="宋体" charset="-122"/>
                <a:cs typeface="+mn-cs"/>
              </a:rPr>
              <a:t>implementa</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use flexible chaining, which allows a vector instruction to chain to essentially any other active vector instruction, assuming that we don’t generate a structural hazard.</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33</a:t>
            </a:fld>
            <a:endParaRPr lang="en-US" altLang="zh-CN"/>
          </a:p>
        </p:txBody>
      </p:sp>
    </p:spTree>
    <p:extLst>
      <p:ext uri="{BB962C8B-B14F-4D97-AF65-F5344CB8AC3E}">
        <p14:creationId xmlns:p14="http://schemas.microsoft.com/office/powerpoint/2010/main" val="350427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Why 3 DP </a:t>
            </a:r>
            <a:r>
              <a:rPr lang="en-US" dirty="0" err="1"/>
              <a:t>vregs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 – double precision, then Load Y, ADD Y </a:t>
            </a:r>
            <a:r>
              <a:rPr lang="en-US" dirty="0">
                <a:sym typeface="Wingdings" pitchFamily="2" charset="2"/>
              </a:rPr>
              <a:t> v2, v3 need be DP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ym typeface="Wingdings" pitchFamily="2" charset="2"/>
              </a:rPr>
              <a:t>Why is a x X  V1 DP </a:t>
            </a:r>
            <a:r>
              <a:rPr lang="en-US" dirty="0" err="1">
                <a:sym typeface="Wingdings" pitchFamily="2" charset="2"/>
              </a:rPr>
              <a:t>vreg</a:t>
            </a:r>
            <a:r>
              <a:rPr lang="en-US" dirty="0">
                <a:sym typeface="Wingdings" pitchFamily="2" charset="2"/>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ym typeface="Wingdings" pitchFamily="2" charset="2"/>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ym typeface="Wingdings" pitchFamily="2" charset="2"/>
              </a:rPr>
              <a:t>to cope with potential </a:t>
            </a:r>
            <a:r>
              <a:rPr lang="en-US" dirty="0" err="1">
                <a:sym typeface="Wingdings" pitchFamily="2" charset="2"/>
              </a:rPr>
              <a:t>sp</a:t>
            </a:r>
            <a:r>
              <a:rPr lang="en-US" dirty="0">
                <a:sym typeface="Wingdings" pitchFamily="2" charset="2"/>
              </a:rPr>
              <a:t> x </a:t>
            </a:r>
            <a:r>
              <a:rPr lang="en-US" dirty="0" err="1">
                <a:sym typeface="Wingdings" pitchFamily="2" charset="2"/>
              </a:rPr>
              <a:t>sp</a:t>
            </a:r>
            <a:r>
              <a:rPr lang="en-US" dirty="0">
                <a:sym typeface="Wingdings" pitchFamily="2" charset="2"/>
              </a:rPr>
              <a:t>  </a:t>
            </a:r>
            <a:r>
              <a:rPr lang="en-US" dirty="0" err="1">
                <a:sym typeface="Wingdings" pitchFamily="2" charset="2"/>
              </a:rPr>
              <a:t>dp</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34</a:t>
            </a:fld>
            <a:endParaRPr lang="en-US" altLang="zh-CN"/>
          </a:p>
        </p:txBody>
      </p:sp>
    </p:spTree>
    <p:extLst>
      <p:ext uri="{BB962C8B-B14F-4D97-AF65-F5344CB8AC3E}">
        <p14:creationId xmlns:p14="http://schemas.microsoft.com/office/powerpoint/2010/main" val="1157386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execution time of a sequence of vector operations primarily depends on three factors: (1) the length of the operand vectors, (2) structural hazards among the operations, and (3) the data dependences.</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35</a:t>
            </a:fld>
            <a:endParaRPr lang="en-US" altLang="zh-CN"/>
          </a:p>
        </p:txBody>
      </p:sp>
    </p:spTree>
    <p:extLst>
      <p:ext uri="{BB962C8B-B14F-4D97-AF65-F5344CB8AC3E}">
        <p14:creationId xmlns:p14="http://schemas.microsoft.com/office/powerpoint/2010/main" val="3126752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Given the vector length and the initiation rate, which is the rate at which a vector unit consumes new operands and produces new results, we can compute the time for a single vector instruction.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36</a:t>
            </a:fld>
            <a:endParaRPr lang="en-US" altLang="zh-CN"/>
          </a:p>
        </p:txBody>
      </p:sp>
    </p:spTree>
    <p:extLst>
      <p:ext uri="{BB962C8B-B14F-4D97-AF65-F5344CB8AC3E}">
        <p14:creationId xmlns:p14="http://schemas.microsoft.com/office/powerpoint/2010/main" val="227801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dvOTab62ddd1"/>
              </a:rPr>
              <a:t>Since a multiple instruction multiple data (MIMD) architecture needs to fetch one instruction per data operation, single instruction multiple data (SIMD) is potentially more energy-efficient since a single instruction can launch many data operations.</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a:t>
            </a:fld>
            <a:endParaRPr lang="en-US" altLang="zh-CN"/>
          </a:p>
        </p:txBody>
      </p:sp>
    </p:spTree>
    <p:extLst>
      <p:ext uri="{BB962C8B-B14F-4D97-AF65-F5344CB8AC3E}">
        <p14:creationId xmlns:p14="http://schemas.microsoft.com/office/powerpoint/2010/main" val="3869653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chaining allows instruction sequences with read-after-write dependency hazards to be in the same convoy since it allows a vector operation to start as soon as the individual elements of its vector source operand become available: the results from the first functional unit in the chain are </a:t>
            </a:r>
            <a:r>
              <a:rPr lang="en-US" sz="1800" dirty="0">
                <a:effectLst/>
                <a:latin typeface="AdvOTab62ddd1+20"/>
              </a:rPr>
              <a:t>“</a:t>
            </a:r>
            <a:r>
              <a:rPr lang="en-US" sz="1800" dirty="0">
                <a:effectLst/>
                <a:latin typeface="AdvOTab62ddd1"/>
              </a:rPr>
              <a:t>forwarded</a:t>
            </a:r>
            <a:r>
              <a:rPr lang="en-US" sz="1800" dirty="0">
                <a:effectLst/>
                <a:latin typeface="AdvOTab62ddd1+20"/>
              </a:rPr>
              <a:t>” </a:t>
            </a:r>
            <a:r>
              <a:rPr lang="en-US" sz="1800" dirty="0">
                <a:effectLst/>
                <a:latin typeface="AdvOTab62ddd1"/>
              </a:rPr>
              <a:t>to the second functional unit. In practice, we often implement chaining by allowing the processor to read and write a particular vector register at the same time, albeit to different elements.</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37</a:t>
            </a:fld>
            <a:endParaRPr lang="en-US" altLang="zh-CN"/>
          </a:p>
        </p:txBody>
      </p:sp>
    </p:spTree>
    <p:extLst>
      <p:ext uri="{BB962C8B-B14F-4D97-AF65-F5344CB8AC3E}">
        <p14:creationId xmlns:p14="http://schemas.microsoft.com/office/powerpoint/2010/main" val="3358366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sequence requires three convoys. Because the sequence takes three chimes and there are two floating-point operations per result, the number of cycles per FLOP is 1.5 (ignoring any vector instruction issue overhead).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42</a:t>
            </a:fld>
            <a:endParaRPr lang="en-US" altLang="zh-CN"/>
          </a:p>
        </p:txBody>
      </p:sp>
    </p:spTree>
    <p:extLst>
      <p:ext uri="{BB962C8B-B14F-4D97-AF65-F5344CB8AC3E}">
        <p14:creationId xmlns:p14="http://schemas.microsoft.com/office/powerpoint/2010/main" val="3143354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4.4 Using multiple functional units to improve the performance of a single vector add instruction, C5A+B. The vector processor (A) on the left has a single add pipeline and can complete one addition per clock cycle. The vector processor (B) on the right has four add pipelines and can complete four additions per clock cycle. The elements within a single vector add instruction are interleaved across the four pipelines. The set of elements that move through the pipelines together is termed an element group. Reproduced with permission from </a:t>
            </a:r>
            <a:r>
              <a:rPr lang="en-US" sz="1200" kern="1200" dirty="0" err="1">
                <a:solidFill>
                  <a:schemeClr val="tx1"/>
                </a:solidFill>
                <a:effectLst/>
                <a:latin typeface="Arial" charset="0"/>
                <a:ea typeface="宋体" charset="-122"/>
                <a:cs typeface="+mn-cs"/>
              </a:rPr>
              <a:t>Asanovic</a:t>
            </a:r>
            <a:r>
              <a:rPr lang="en-US" sz="1200" kern="1200" dirty="0">
                <a:solidFill>
                  <a:schemeClr val="tx1"/>
                </a:solidFill>
                <a:effectLst/>
                <a:latin typeface="Arial" charset="0"/>
                <a:ea typeface="宋体" charset="-122"/>
                <a:cs typeface="+mn-cs"/>
              </a:rPr>
              <a:t>, K., 1998. Vector Microprocessors (Ph.D. thesis). Computer Science Division, University of California, Berkeley.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46</a:t>
            </a:fld>
            <a:endParaRPr lang="en-US" altLang="zh-CN"/>
          </a:p>
        </p:txBody>
      </p:sp>
    </p:spTree>
    <p:extLst>
      <p:ext uri="{BB962C8B-B14F-4D97-AF65-F5344CB8AC3E}">
        <p14:creationId xmlns:p14="http://schemas.microsoft.com/office/powerpoint/2010/main" val="3080629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4.5 Structure of a vector unit containing four lanes. The vector register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is divided across the lanes, with each lane holding every fourth element of each vector register. The figure shows three vector functional units: an FP add, an FP multiply, and a load-store unit. Each of the vector arithmetic units contains four execution pipe- lines, one per lane, which act in concert to complete a single vector instruction. Note how [that?] each section of the vector register file needs to provide only enough ports for pipe- lines local to its lane. This figure does not show the path to provide the scalar operand for vector-scalar instructions, but the scalar processor (or Control Processor) broadcasts a scalar value to all lanes.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47</a:t>
            </a:fld>
            <a:endParaRPr lang="en-US" altLang="zh-CN"/>
          </a:p>
        </p:txBody>
      </p:sp>
    </p:spTree>
    <p:extLst>
      <p:ext uri="{BB962C8B-B14F-4D97-AF65-F5344CB8AC3E}">
        <p14:creationId xmlns:p14="http://schemas.microsoft.com/office/powerpoint/2010/main" val="2152123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4.5 Structure of a vector unit containing four lanes. The vector register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is divided across the lanes, with each lane holding every fourth element of each vector register. The figure shows three vector functional units: an FP add, an FP multiply, and a load-store unit. Each of the vector arithmetic units contains four execution pipe- lines, one per lane, which act in concert to complete a single vector instruction. Note how [that?] each section of the vector register file needs to provide only enough ports for pipe- lines local to its lane. This figure does not show the path to provide the scalar operand for vector-scalar instructions, but the scalar processor (or Control Processor) broadcasts a scalar value to all lanes.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48</a:t>
            </a:fld>
            <a:endParaRPr lang="en-US" altLang="zh-CN"/>
          </a:p>
        </p:txBody>
      </p:sp>
    </p:spTree>
    <p:extLst>
      <p:ext uri="{BB962C8B-B14F-4D97-AF65-F5344CB8AC3E}">
        <p14:creationId xmlns:p14="http://schemas.microsoft.com/office/powerpoint/2010/main" val="2079773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vector register processor has a natural vector length determined by the maximum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This length, which was 32 in our example above, is unlikely to match the real vector length in a program. Moreover, in a real program, the length of a particular vector operation is often unknown at compile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 In fact, a single piece of code may require different vector lengths.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For example, consider this code: </a:t>
            </a:r>
            <a:endParaRPr lang="en-US" dirty="0"/>
          </a:p>
          <a:p>
            <a:r>
              <a:rPr lang="en-US" sz="1200" kern="1200" dirty="0">
                <a:solidFill>
                  <a:schemeClr val="tx1"/>
                </a:solidFill>
                <a:effectLst/>
                <a:latin typeface="Arial" charset="0"/>
                <a:ea typeface="宋体" charset="-122"/>
                <a:cs typeface="+mn-cs"/>
              </a:rPr>
              <a:t>for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=0;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&lt;n; </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=i+1) Y[</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a * X[</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 Y[</a:t>
            </a:r>
            <a:r>
              <a:rPr lang="en-US" sz="1200" kern="1200" dirty="0" err="1">
                <a:solidFill>
                  <a:schemeClr val="tx1"/>
                </a:solidFill>
                <a:effectLst/>
                <a:latin typeface="Arial" charset="0"/>
                <a:ea typeface="宋体" charset="-122"/>
                <a:cs typeface="+mn-cs"/>
              </a:rPr>
              <a:t>i</a:t>
            </a:r>
            <a:r>
              <a:rPr lang="en-US" sz="1200" kern="1200" dirty="0">
                <a:solidFill>
                  <a:schemeClr val="tx1"/>
                </a:solidFill>
                <a:effectLst/>
                <a:latin typeface="Arial" charset="0"/>
                <a:ea typeface="宋体" charset="-122"/>
                <a:cs typeface="+mn-cs"/>
              </a:rPr>
              <a:t>]; </a:t>
            </a:r>
            <a:endParaRPr lang="en-US" dirty="0"/>
          </a:p>
          <a:p>
            <a:r>
              <a:rPr lang="en-US" sz="1200" kern="1200" dirty="0">
                <a:solidFill>
                  <a:schemeClr val="tx1"/>
                </a:solidFill>
                <a:effectLst/>
                <a:latin typeface="Arial" charset="0"/>
                <a:ea typeface="宋体" charset="-122"/>
                <a:cs typeface="+mn-cs"/>
              </a:rPr>
              <a:t>The size of all the vector operations depends on n, which may not even be known until run time. The value of n might also be a parameter to a procedure containing the preceding loop and therefore subject to change during execution.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49</a:t>
            </a:fld>
            <a:endParaRPr lang="en-US" altLang="zh-CN"/>
          </a:p>
        </p:txBody>
      </p:sp>
    </p:spTree>
    <p:extLst>
      <p:ext uri="{BB962C8B-B14F-4D97-AF65-F5344CB8AC3E}">
        <p14:creationId xmlns:p14="http://schemas.microsoft.com/office/powerpoint/2010/main" val="370898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solution to these problems is to add a vector-length register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The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controls the length of any vector operation, including a vector load or store. The value in the </a:t>
            </a:r>
            <a:r>
              <a:rPr lang="en-US" sz="1200" kern="1200" dirty="0" err="1">
                <a:solidFill>
                  <a:schemeClr val="tx1"/>
                </a:solidFill>
                <a:effectLst/>
                <a:latin typeface="Arial" charset="0"/>
                <a:ea typeface="宋体" charset="-122"/>
                <a:cs typeface="+mn-cs"/>
              </a:rPr>
              <a:t>vl</a:t>
            </a:r>
            <a:r>
              <a:rPr lang="en-US" sz="1200" kern="1200" dirty="0">
                <a:solidFill>
                  <a:schemeClr val="tx1"/>
                </a:solidFill>
                <a:effectLst/>
                <a:latin typeface="Arial" charset="0"/>
                <a:ea typeface="宋体" charset="-122"/>
                <a:cs typeface="+mn-cs"/>
              </a:rPr>
              <a:t>, however, cannot be greater than the maximum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This solves our problem as long as the real length is less than or equal to the max- </a:t>
            </a:r>
            <a:r>
              <a:rPr lang="en-US" sz="1200" kern="1200" dirty="0" err="1">
                <a:solidFill>
                  <a:schemeClr val="tx1"/>
                </a:solidFill>
                <a:effectLst/>
                <a:latin typeface="Arial" charset="0"/>
                <a:ea typeface="宋体" charset="-122"/>
                <a:cs typeface="+mn-cs"/>
              </a:rPr>
              <a:t>imum</a:t>
            </a:r>
            <a:r>
              <a:rPr lang="en-US" sz="1200" kern="1200" dirty="0">
                <a:solidFill>
                  <a:schemeClr val="tx1"/>
                </a:solidFill>
                <a:effectLst/>
                <a:latin typeface="Arial" charset="0"/>
                <a:ea typeface="宋体" charset="-122"/>
                <a:cs typeface="+mn-cs"/>
              </a:rPr>
              <a:t> vector length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This parameter means the length of vector registers can grow in later computer generations without changing the instruction set. As we will see in the next section, multimedia SIMD extensions have no equivalent of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so they expand the instruction set every time they increase their vector length.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50</a:t>
            </a:fld>
            <a:endParaRPr lang="en-US" altLang="zh-CN"/>
          </a:p>
        </p:txBody>
      </p:sp>
    </p:spTree>
    <p:extLst>
      <p:ext uri="{BB962C8B-B14F-4D97-AF65-F5344CB8AC3E}">
        <p14:creationId xmlns:p14="http://schemas.microsoft.com/office/powerpoint/2010/main" val="1777924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What if the value of n is not known at compile time and thus may be greater than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To tackle the second problem where the vector is longer than the maximum length, a technique called strip mining is traditionally used. Strip mining is the generation of code such that each vector operation is done for a size less than or equal to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One loop handles any number of iterations that is a multiple of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and another loop that handles any remaining iterations and must be less than the </a:t>
            </a:r>
            <a:r>
              <a:rPr lang="en-US" sz="1200" kern="1200" dirty="0" err="1">
                <a:solidFill>
                  <a:schemeClr val="tx1"/>
                </a:solidFill>
                <a:effectLst/>
                <a:latin typeface="Arial" charset="0"/>
                <a:ea typeface="宋体" charset="-122"/>
                <a:cs typeface="+mn-cs"/>
              </a:rPr>
              <a:t>mvl</a:t>
            </a:r>
            <a:r>
              <a:rPr lang="en-US" sz="1200" kern="1200" dirty="0">
                <a:solidFill>
                  <a:schemeClr val="tx1"/>
                </a:solidFill>
                <a:effectLst/>
                <a:latin typeface="Arial" charset="0"/>
                <a:ea typeface="宋体" charset="-122"/>
                <a:cs typeface="+mn-cs"/>
              </a:rPr>
              <a:t>.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51</a:t>
            </a:fld>
            <a:endParaRPr lang="en-US" altLang="zh-CN"/>
          </a:p>
        </p:txBody>
      </p:sp>
    </p:spTree>
    <p:extLst>
      <p:ext uri="{BB962C8B-B14F-4D97-AF65-F5344CB8AC3E}">
        <p14:creationId xmlns:p14="http://schemas.microsoft.com/office/powerpoint/2010/main" val="2619227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宋体" charset="-122"/>
                <a:cs typeface="+mn-cs"/>
              </a:rPr>
              <a:t>Most vector processors use memory banks, which allow several independent </a:t>
            </a:r>
            <a:endParaRPr lang="en-US" dirty="0"/>
          </a:p>
          <a:p>
            <a:r>
              <a:rPr lang="en-US" sz="1200" kern="1200" dirty="0">
                <a:solidFill>
                  <a:schemeClr val="tx1"/>
                </a:solidFill>
                <a:effectLst/>
                <a:latin typeface="Arial" charset="0"/>
                <a:ea typeface="宋体" charset="-122"/>
                <a:cs typeface="+mn-cs"/>
              </a:rPr>
              <a:t>accesses rather than simple memory interleaving for three reasons: </a:t>
            </a:r>
            <a:endParaRPr lang="en-US" dirty="0"/>
          </a:p>
          <a:p>
            <a:r>
              <a:rPr lang="en-US" sz="1200" kern="1200" dirty="0">
                <a:solidFill>
                  <a:schemeClr val="tx1"/>
                </a:solidFill>
                <a:effectLst/>
                <a:latin typeface="Arial" charset="0"/>
                <a:ea typeface="宋体" charset="-122"/>
                <a:cs typeface="+mn-cs"/>
              </a:rPr>
              <a:t>Many vector computers support many loads or stores per clock cycle, and the memory bank cycle time is usually several times larger than the processor cycle time. To support simultaneous accesses from multiple loads or stores, the mem- </a:t>
            </a:r>
            <a:r>
              <a:rPr lang="en-US" sz="1200" kern="1200" dirty="0" err="1">
                <a:solidFill>
                  <a:schemeClr val="tx1"/>
                </a:solidFill>
                <a:effectLst/>
                <a:latin typeface="Arial" charset="0"/>
                <a:ea typeface="宋体" charset="-122"/>
                <a:cs typeface="+mn-cs"/>
              </a:rPr>
              <a:t>ory</a:t>
            </a:r>
            <a:r>
              <a:rPr lang="en-US" sz="1200" kern="1200" dirty="0">
                <a:solidFill>
                  <a:schemeClr val="tx1"/>
                </a:solidFill>
                <a:effectLst/>
                <a:latin typeface="Arial" charset="0"/>
                <a:ea typeface="宋体" charset="-122"/>
                <a:cs typeface="+mn-cs"/>
              </a:rPr>
              <a:t> system needs multiple banks and needs to be able to control the addresses to the banks independently. </a:t>
            </a:r>
          </a:p>
          <a:p>
            <a:r>
              <a:rPr lang="en-US" sz="1200" kern="1200" dirty="0">
                <a:solidFill>
                  <a:schemeClr val="tx1"/>
                </a:solidFill>
                <a:effectLst/>
                <a:latin typeface="Arial" charset="0"/>
                <a:ea typeface="宋体" charset="-122"/>
                <a:cs typeface="+mn-cs"/>
              </a:rPr>
              <a:t>Most vector processors support the ability to load or store data words that are not sequential. In such cases, independent bank addressing, rather than inter- leaving, is required. </a:t>
            </a:r>
          </a:p>
          <a:p>
            <a:r>
              <a:rPr lang="en-US" sz="1200" kern="1200" dirty="0">
                <a:solidFill>
                  <a:schemeClr val="tx1"/>
                </a:solidFill>
                <a:effectLst/>
                <a:latin typeface="Arial" charset="0"/>
                <a:ea typeface="宋体" charset="-122"/>
                <a:cs typeface="+mn-cs"/>
              </a:rPr>
              <a:t>Most vector computers support multiple processors sharing the same memory system, so each processor will be generating its own separate stream of addresses. </a:t>
            </a:r>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62</a:t>
            </a:fld>
            <a:endParaRPr lang="en-US" altLang="zh-CN"/>
          </a:p>
        </p:txBody>
      </p:sp>
    </p:spTree>
    <p:extLst>
      <p:ext uri="{BB962C8B-B14F-4D97-AF65-F5344CB8AC3E}">
        <p14:creationId xmlns:p14="http://schemas.microsoft.com/office/powerpoint/2010/main" val="1578571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CN" dirty="0"/>
              <a:t>ach memory bank supports one access per 7 cycles;</a:t>
            </a:r>
          </a:p>
          <a:p>
            <a:r>
              <a:rPr lang="en-US" dirty="0"/>
              <a:t>I</a:t>
            </a:r>
            <a:r>
              <a:rPr lang="en-CN" dirty="0"/>
              <a:t>n 7 cycles, processors already require/accumulate 192 x 7 = 1344 access requests,</a:t>
            </a:r>
          </a:p>
          <a:p>
            <a:r>
              <a:rPr lang="en-US" dirty="0"/>
              <a:t>S</a:t>
            </a:r>
            <a:r>
              <a:rPr lang="en-CN" dirty="0"/>
              <a:t>o, need 1344 banks at minimum to support all requests from processors;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64</a:t>
            </a:fld>
            <a:endParaRPr lang="en-US" altLang="zh-CN"/>
          </a:p>
        </p:txBody>
      </p:sp>
    </p:spTree>
    <p:extLst>
      <p:ext uri="{BB962C8B-B14F-4D97-AF65-F5344CB8AC3E}">
        <p14:creationId xmlns:p14="http://schemas.microsoft.com/office/powerpoint/2010/main" val="16803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dvOTab62ddd1"/>
              </a:rPr>
              <a:t>Finally, perhaps the biggest advantage of SIMD versus MIMD is that the programmer continues to think sequentially yet achieves parallel speedup by having parallel data operations.</a:t>
            </a:r>
          </a:p>
          <a:p>
            <a:endParaRPr lang="en-US" sz="1200" dirty="0">
              <a:effectLst/>
              <a:latin typeface="AdvOTab62ddd1"/>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dvOTab62ddd1"/>
              </a:rPr>
              <a:t>For problems with lots of data parallelism, all three SIMD variations share the advantage of being easier on the programmer than classic parallel MIMD programming.</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5</a:t>
            </a:fld>
            <a:endParaRPr lang="en-US" altLang="zh-CN"/>
          </a:p>
        </p:txBody>
      </p:sp>
    </p:spTree>
    <p:extLst>
      <p:ext uri="{BB962C8B-B14F-4D97-AF65-F5344CB8AC3E}">
        <p14:creationId xmlns:p14="http://schemas.microsoft.com/office/powerpoint/2010/main" val="1770431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b="0" dirty="0"/>
              <a:t>LCM: least common multiple</a:t>
            </a:r>
          </a:p>
          <a:p>
            <a:r>
              <a:rPr lang="en-US" b="0" i="0" dirty="0">
                <a:solidFill>
                  <a:srgbClr val="BDC1C6"/>
                </a:solidFill>
                <a:effectLst/>
                <a:latin typeface="arial" panose="020B0604020202020204" pitchFamily="34" charset="0"/>
              </a:rPr>
              <a:t>The least common multiple of two numbers is the smallest number that is a multiple of both of them.</a:t>
            </a:r>
            <a:endParaRPr lang="en-CN" b="0"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73</a:t>
            </a:fld>
            <a:endParaRPr lang="en-US" altLang="zh-CN"/>
          </a:p>
        </p:txBody>
      </p:sp>
    </p:spTree>
    <p:extLst>
      <p:ext uri="{BB962C8B-B14F-4D97-AF65-F5344CB8AC3E}">
        <p14:creationId xmlns:p14="http://schemas.microsoft.com/office/powerpoint/2010/main" val="2542961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a:t>
            </a:r>
            <a:r>
              <a:rPr lang="en-US" b="0" dirty="0" err="1"/>
              <a:t>www.es.ele.tue.nl</a:t>
            </a:r>
            <a:r>
              <a:rPr lang="en-US" b="0" dirty="0"/>
              <a:t>/~</a:t>
            </a:r>
            <a:r>
              <a:rPr lang="en-US" b="0" dirty="0" err="1"/>
              <a:t>heco</a:t>
            </a:r>
            <a:r>
              <a:rPr lang="en-US" b="0" dirty="0"/>
              <a:t>/courses/ECA/DLP-</a:t>
            </a:r>
            <a:r>
              <a:rPr lang="en-US" b="0" dirty="0" err="1"/>
              <a:t>architectures.pptx</a:t>
            </a:r>
            <a:endParaRPr lang="en-CN" b="0" dirty="0"/>
          </a:p>
          <a:p>
            <a:r>
              <a:rPr lang="en-CN" b="0" dirty="0"/>
              <a:t>LCM: least common multiple</a:t>
            </a:r>
          </a:p>
          <a:p>
            <a:r>
              <a:rPr lang="en-US" b="0" i="0" dirty="0">
                <a:solidFill>
                  <a:srgbClr val="BDC1C6"/>
                </a:solidFill>
                <a:effectLst/>
                <a:latin typeface="arial" panose="020B0604020202020204" pitchFamily="34" charset="0"/>
              </a:rPr>
              <a:t>The least common multiple of two numbers is the smallest number that is a multiple of both of them.</a:t>
            </a:r>
            <a:endParaRPr lang="en-CN" b="0"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74</a:t>
            </a:fld>
            <a:endParaRPr lang="en-US" altLang="zh-CN"/>
          </a:p>
        </p:txBody>
      </p:sp>
    </p:spTree>
    <p:extLst>
      <p:ext uri="{BB962C8B-B14F-4D97-AF65-F5344CB8AC3E}">
        <p14:creationId xmlns:p14="http://schemas.microsoft.com/office/powerpoint/2010/main" val="2629364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r>
              <a:rPr lang="en-CN" dirty="0"/>
              <a:t>eed not be A[i]+C[i]</a:t>
            </a:r>
          </a:p>
          <a:p>
            <a:r>
              <a:rPr lang="en-US" dirty="0"/>
              <a:t>J</a:t>
            </a:r>
            <a:r>
              <a:rPr lang="en-CN" dirty="0"/>
              <a:t>ust add </a:t>
            </a:r>
            <a:r>
              <a:rPr lang="en-US" dirty="0"/>
              <a:t>one nonzero element of A with one nonzero element of C;</a:t>
            </a:r>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78</a:t>
            </a:fld>
            <a:endParaRPr lang="en-US" altLang="zh-CN"/>
          </a:p>
        </p:txBody>
      </p:sp>
    </p:spTree>
    <p:extLst>
      <p:ext uri="{BB962C8B-B14F-4D97-AF65-F5344CB8AC3E}">
        <p14:creationId xmlns:p14="http://schemas.microsoft.com/office/powerpoint/2010/main" val="714577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An advantage of vector architectures is that compilers can tell programmers at compile time whether a section of code will vectorize or not, often giving hints as to why it did not vectorize the code. This straightforward execution model allows experts in other domains to learn how to improve performance by revising their code or by giving hints to the compiler when it’s okay to assume independence between operations, such as for gather-scatter data transfers. It is this dialogue between the compiler and the programmer, with each side giving hints to the other on how to improve performance, that simplifies programming of vector computers.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80</a:t>
            </a:fld>
            <a:endParaRPr lang="en-US" altLang="zh-CN"/>
          </a:p>
        </p:txBody>
      </p:sp>
    </p:spTree>
    <p:extLst>
      <p:ext uri="{BB962C8B-B14F-4D97-AF65-F5344CB8AC3E}">
        <p14:creationId xmlns:p14="http://schemas.microsoft.com/office/powerpoint/2010/main" val="2386382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81</a:t>
            </a:fld>
            <a:endParaRPr lang="en-US" altLang="zh-CN"/>
          </a:p>
        </p:txBody>
      </p:sp>
    </p:spTree>
    <p:extLst>
      <p:ext uri="{BB962C8B-B14F-4D97-AF65-F5344CB8AC3E}">
        <p14:creationId xmlns:p14="http://schemas.microsoft.com/office/powerpoint/2010/main" val="1152276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CN" dirty="0"/>
              <a:t>oth X and Y have 32 DP elements</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83</a:t>
            </a:fld>
            <a:endParaRPr lang="en-US" altLang="zh-CN"/>
          </a:p>
        </p:txBody>
      </p:sp>
    </p:spTree>
    <p:extLst>
      <p:ext uri="{BB962C8B-B14F-4D97-AF65-F5344CB8AC3E}">
        <p14:creationId xmlns:p14="http://schemas.microsoft.com/office/powerpoint/2010/main" val="1514514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One visual, intuitive way to compare potential floating-point performance of var- </a:t>
            </a:r>
            <a:r>
              <a:rPr lang="en-US" sz="1200" kern="1200" dirty="0" err="1">
                <a:solidFill>
                  <a:schemeClr val="tx1"/>
                </a:solidFill>
                <a:effectLst/>
                <a:latin typeface="Arial" charset="0"/>
                <a:ea typeface="宋体" charset="-122"/>
                <a:cs typeface="+mn-cs"/>
              </a:rPr>
              <a:t>iations</a:t>
            </a:r>
            <a:r>
              <a:rPr lang="en-US" sz="1200" kern="1200" dirty="0">
                <a:solidFill>
                  <a:schemeClr val="tx1"/>
                </a:solidFill>
                <a:effectLst/>
                <a:latin typeface="Arial" charset="0"/>
                <a:ea typeface="宋体" charset="-122"/>
                <a:cs typeface="+mn-cs"/>
              </a:rPr>
              <a:t> of SIMD architectures is the Roofline model (Williams et al., 2009). The horizontal and diagonal lines of the graphs it produces give this simple model its name and indicate its value (see Figure 4.11). It ties together floating-point </a:t>
            </a:r>
            <a:r>
              <a:rPr lang="en-US" sz="1200" kern="1200" dirty="0" err="1">
                <a:solidFill>
                  <a:schemeClr val="tx1"/>
                </a:solidFill>
                <a:effectLst/>
                <a:latin typeface="Arial" charset="0"/>
                <a:ea typeface="宋体" charset="-122"/>
                <a:cs typeface="+mn-cs"/>
              </a:rPr>
              <a:t>perfor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mance</a:t>
            </a:r>
            <a:r>
              <a:rPr lang="en-US" sz="1200" kern="1200" dirty="0">
                <a:solidFill>
                  <a:schemeClr val="tx1"/>
                </a:solidFill>
                <a:effectLst/>
                <a:latin typeface="Arial" charset="0"/>
                <a:ea typeface="宋体" charset="-122"/>
                <a:cs typeface="+mn-cs"/>
              </a:rPr>
              <a:t>, memory performance, and arithmetic intensity in a two-dimensional graph.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Arithmetic intensity is the ratio of floating-point operations per byte of memory accessed. It can be calculated by taking the total number of floating-point opera-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for a program divided by the total number of data bytes transferred to main memory during program execution.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84</a:t>
            </a:fld>
            <a:endParaRPr lang="en-US" altLang="zh-CN"/>
          </a:p>
        </p:txBody>
      </p:sp>
    </p:spTree>
    <p:extLst>
      <p:ext uri="{BB962C8B-B14F-4D97-AF65-F5344CB8AC3E}">
        <p14:creationId xmlns:p14="http://schemas.microsoft.com/office/powerpoint/2010/main" val="3257171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4.11 Roofline model for one NEC SX-9 vector processor on the left and the Intel Core i7 920 multicore computer with SIMD extensions on the right (Williams et al., 2009). This Roofline is for unit-stride memory accesses and double-precision floating-point performance. NEC SX-9 is a vector supercomputer announced in 2008 that cost millions of dollars. It has a peak DP FP performance of 102.4 GFLOP/s and a peak memory bandwidth of 162 GB/s from the Stream benchmark. The Core i7 920 has a peak DP FP performance of 42.66 GFLOP/s and a peak memory bandwidth of 16.4 GB/s. The dashed vertical lines at an arithmetic intensity of 4 FLOP/byte show that both processors operate at peak performance. In this case, the SX-9 at 102.4 FLOP/s is 2.4! faster than the Core i7 at 42.66GFLOP/s. At an arithmetic intensity of 0.25 FLOP/byte, the SX-9 is 10! faster at 40.5GFLOP/s versus 4.1 GFLOP/s for the Core i7.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4.11 shows the Roofline model for the NEC SX-9 vector processor on the left and the Intel Core i7 920 multicore computer on the right. The vertical Y- axis is achievable floating-point performance from 2 to 256 GFLOPS/s. The </a:t>
            </a:r>
            <a:r>
              <a:rPr lang="en-US" sz="1200" kern="1200" dirty="0" err="1">
                <a:solidFill>
                  <a:schemeClr val="tx1"/>
                </a:solidFill>
                <a:effectLst/>
                <a:latin typeface="Arial" charset="0"/>
                <a:ea typeface="宋体" charset="-122"/>
                <a:cs typeface="+mn-cs"/>
              </a:rPr>
              <a:t>hor</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izontal</a:t>
            </a:r>
            <a:r>
              <a:rPr lang="en-US" sz="1200" kern="1200" dirty="0">
                <a:solidFill>
                  <a:schemeClr val="tx1"/>
                </a:solidFill>
                <a:effectLst/>
                <a:latin typeface="Arial" charset="0"/>
                <a:ea typeface="宋体" charset="-122"/>
                <a:cs typeface="+mn-cs"/>
              </a:rPr>
              <a:t> X-axis is arithmetic intensity, varying from 1/8 FLOP/DRAM byte accessed to 16 FLOP/DRAM byte accessed in both graphs. Note that the graph is a log-log scale, and that Rooflines are done just once for a computer.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85</a:t>
            </a:fld>
            <a:endParaRPr lang="en-US" altLang="zh-CN"/>
          </a:p>
        </p:txBody>
      </p:sp>
    </p:spTree>
    <p:extLst>
      <p:ext uri="{BB962C8B-B14F-4D97-AF65-F5344CB8AC3E}">
        <p14:creationId xmlns:p14="http://schemas.microsoft.com/office/powerpoint/2010/main" val="4286698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“Roofline” sets an upper bound on performance of a kernel depending on its arithmetic intensity. If we think of arithmetic intensity as a pole that hits the roof, either it hits the flat part of the roof, which means performance is computationally limited, or it hits the slanted part of the roof, which means performance is </a:t>
            </a:r>
            <a:r>
              <a:rPr lang="en-US" sz="1200" kern="1200" dirty="0" err="1">
                <a:solidFill>
                  <a:schemeClr val="tx1"/>
                </a:solidFill>
                <a:effectLst/>
                <a:latin typeface="Arial" charset="0"/>
                <a:ea typeface="宋体" charset="-122"/>
                <a:cs typeface="+mn-cs"/>
              </a:rPr>
              <a:t>ulti</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mately</a:t>
            </a:r>
            <a:r>
              <a:rPr lang="en-US" sz="1200" kern="1200" dirty="0">
                <a:solidFill>
                  <a:schemeClr val="tx1"/>
                </a:solidFill>
                <a:effectLst/>
                <a:latin typeface="Arial" charset="0"/>
                <a:ea typeface="宋体" charset="-122"/>
                <a:cs typeface="+mn-cs"/>
              </a:rPr>
              <a:t> limited by memory bandwidth. In Figure 4.11, the vertical dashed line on the right (arithmetic intensity of 4) is an example of the former and the vertical dashed line on the left (arithmetic intensity of 1/4) is an example of the latter. Given a Roofline model of a computer, you can apply it repeatedly, because it doesn’t vary by kernel.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Note that the “ridge point,” where the diagonal and horizontal roofs meet, offers an interesting insight into a computer. If it is far to the right, then only kernels with very high arithmetic intensity can achieve the maximum performance of that computer. If it is far to the left, then almost any kernel can potentially hit the max- </a:t>
            </a:r>
            <a:r>
              <a:rPr lang="en-US" sz="1200" kern="1200" dirty="0" err="1">
                <a:solidFill>
                  <a:schemeClr val="tx1"/>
                </a:solidFill>
                <a:effectLst/>
                <a:latin typeface="Arial" charset="0"/>
                <a:ea typeface="宋体" charset="-122"/>
                <a:cs typeface="+mn-cs"/>
              </a:rPr>
              <a:t>imum</a:t>
            </a:r>
            <a:r>
              <a:rPr lang="en-US" sz="1200" kern="1200" dirty="0">
                <a:solidFill>
                  <a:schemeClr val="tx1"/>
                </a:solidFill>
                <a:effectLst/>
                <a:latin typeface="Arial" charset="0"/>
                <a:ea typeface="宋体" charset="-122"/>
                <a:cs typeface="+mn-cs"/>
              </a:rPr>
              <a:t> performance. As we will see, this vector processor has both much higher </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memory bandwidth and a ridge point far to the left as compared to other SIMD Processors. </a:t>
            </a:r>
            <a:endParaRPr lang="en-US" dirty="0"/>
          </a:p>
          <a:p>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Figure 4.11 shows that the peak computational performance of the SX-9 is 2.4 ! faster than Core i7, but the memory performance is 10 ! faster. For programs with an arithmetic intensity of 0.25, the SX-9 is 10! faster (40.5 versus 4.1 GFLOP/s). The higher memory bandwidth moves the ridge point from 2.6 in the Core i7 to 0.6 on the SX-9, which means many more programs can reach the peak computational performance on the vector processor.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86</a:t>
            </a:fld>
            <a:endParaRPr lang="en-US" altLang="zh-CN"/>
          </a:p>
        </p:txBody>
      </p:sp>
    </p:spTree>
    <p:extLst>
      <p:ext uri="{BB962C8B-B14F-4D97-AF65-F5344CB8AC3E}">
        <p14:creationId xmlns:p14="http://schemas.microsoft.com/office/powerpoint/2010/main" val="1703289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87</a:t>
            </a:fld>
            <a:endParaRPr lang="en-US" altLang="zh-CN"/>
          </a:p>
        </p:txBody>
      </p:sp>
    </p:spTree>
    <p:extLst>
      <p:ext uri="{BB962C8B-B14F-4D97-AF65-F5344CB8AC3E}">
        <p14:creationId xmlns:p14="http://schemas.microsoft.com/office/powerpoint/2010/main" val="4251792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GPU: graphics processing unit</a:t>
            </a:r>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7</a:t>
            </a:fld>
            <a:endParaRPr lang="en-US" altLang="zh-CN"/>
          </a:p>
        </p:txBody>
      </p:sp>
    </p:spTree>
    <p:extLst>
      <p:ext uri="{BB962C8B-B14F-4D97-AF65-F5344CB8AC3E}">
        <p14:creationId xmlns:p14="http://schemas.microsoft.com/office/powerpoint/2010/main" val="1917772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From left to right, Figure 4.12 lists the descriptive term used in this section, the closest term from mainstream computing, the official NVIDIA GPU jargon in case you are interested, and then a short explanation of the term. The rest of this section explains the microarchitectural features of GPUs using the descriptive terms on the left in the figure.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97</a:t>
            </a:fld>
            <a:endParaRPr lang="en-US" altLang="zh-CN"/>
          </a:p>
        </p:txBody>
      </p:sp>
    </p:spTree>
    <p:extLst>
      <p:ext uri="{BB962C8B-B14F-4D97-AF65-F5344CB8AC3E}">
        <p14:creationId xmlns:p14="http://schemas.microsoft.com/office/powerpoint/2010/main" val="3580957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4.13 The mapping of a Grid (vectorizable loop), Thread Blocks (SIMD basic blocks), and threads of SIMD instructions to a vector-vector multiply, with each vector being 8192 elements long. Each thread of SIMD </a:t>
            </a:r>
            <a:r>
              <a:rPr lang="en-US" sz="1200" kern="1200" dirty="0" err="1">
                <a:solidFill>
                  <a:schemeClr val="tx1"/>
                </a:solidFill>
                <a:effectLst/>
                <a:latin typeface="Arial" charset="0"/>
                <a:ea typeface="宋体" charset="-122"/>
                <a:cs typeface="+mn-cs"/>
              </a:rPr>
              <a:t>instruc</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tions</a:t>
            </a:r>
            <a:r>
              <a:rPr lang="en-US" sz="1200" kern="1200" dirty="0">
                <a:solidFill>
                  <a:schemeClr val="tx1"/>
                </a:solidFill>
                <a:effectLst/>
                <a:latin typeface="Arial" charset="0"/>
                <a:ea typeface="宋体" charset="-122"/>
                <a:cs typeface="+mn-cs"/>
              </a:rPr>
              <a:t> calculates 32 elements per instruction, and in this example, each Thread Block contains 16 threads of SIMD instructions and the Grid contains 16 Thread Blocks. The hardware Thread Block Scheduler assigns Thread Blocks to multithreaded SIMD Processors, and the hardware Thread Scheduler picks which thread of SIMD instructions to run each clock cycle within a SIMD Processor. Only SIMD Threads in the same Thread Block can communicate via local memory. (The maximum number of SIMD Threads that can execute simultaneously per Thread Block is 32 for Pascal GPUs.)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A Grid is the code that runs on a GPU that consists of a set of Thread Blocks. Figure 4.12 draws the analogy between a grid and a vectorized loop and between a Thread Block and the body of that loop (after it has been strip-mined, so that it is a full computation loop). To give a concrete example, let’s suppose we want to </a:t>
            </a:r>
            <a:r>
              <a:rPr lang="en-US" sz="1200" kern="1200" dirty="0" err="1">
                <a:solidFill>
                  <a:schemeClr val="tx1"/>
                </a:solidFill>
                <a:effectLst/>
                <a:latin typeface="Arial" charset="0"/>
                <a:ea typeface="宋体" charset="-122"/>
                <a:cs typeface="+mn-cs"/>
              </a:rPr>
              <a:t>mul</a:t>
            </a:r>
            <a:r>
              <a:rPr lang="en-US" sz="1200" kern="1200" dirty="0">
                <a:solidFill>
                  <a:schemeClr val="tx1"/>
                </a:solidFill>
                <a:effectLst/>
                <a:latin typeface="Arial" charset="0"/>
                <a:ea typeface="宋体" charset="-122"/>
                <a:cs typeface="+mn-cs"/>
              </a:rPr>
              <a:t>- </a:t>
            </a:r>
            <a:r>
              <a:rPr lang="en-US" sz="1200" kern="1200" dirty="0" err="1">
                <a:solidFill>
                  <a:schemeClr val="tx1"/>
                </a:solidFill>
                <a:effectLst/>
                <a:latin typeface="Arial" charset="0"/>
                <a:ea typeface="宋体" charset="-122"/>
                <a:cs typeface="+mn-cs"/>
              </a:rPr>
              <a:t>tiply</a:t>
            </a:r>
            <a:r>
              <a:rPr lang="en-US" sz="1200" kern="1200" dirty="0">
                <a:solidFill>
                  <a:schemeClr val="tx1"/>
                </a:solidFill>
                <a:effectLst/>
                <a:latin typeface="Arial" charset="0"/>
                <a:ea typeface="宋体" charset="-122"/>
                <a:cs typeface="+mn-cs"/>
              </a:rPr>
              <a:t> two vectors together, each 8192 elements long: A = B * C. We’ll return to this example throughout this section. Figure 4.13 shows the relationship between this example and these first two GPU terms. The GPU code that works on the whole 8192 element multiply is called a Grid (or vectorized loop). To break it down into more manageable sizes, a Grid is composed of Thread Blocks (or body of a vectorized loop), each with up to 512 elements. Note that a SIMD instruction executes 32 elements at a time. With 8192 elements in the vectors, this example thushas16ThreadBlocksbecause161⁄48192&amp; 512.TheGridandThreadBlock are programming abstractions implemented in GPU hardware that help program- </a:t>
            </a:r>
            <a:r>
              <a:rPr lang="en-US" sz="1200" kern="1200" dirty="0" err="1">
                <a:solidFill>
                  <a:schemeClr val="tx1"/>
                </a:solidFill>
                <a:effectLst/>
                <a:latin typeface="Arial" charset="0"/>
                <a:ea typeface="宋体" charset="-122"/>
                <a:cs typeface="+mn-cs"/>
              </a:rPr>
              <a:t>mers</a:t>
            </a:r>
            <a:r>
              <a:rPr lang="en-US" sz="1200" kern="1200" dirty="0">
                <a:solidFill>
                  <a:schemeClr val="tx1"/>
                </a:solidFill>
                <a:effectLst/>
                <a:latin typeface="Arial" charset="0"/>
                <a:ea typeface="宋体" charset="-122"/>
                <a:cs typeface="+mn-cs"/>
              </a:rPr>
              <a:t> organize their CUDA code. (The Thread Block is analogous to a strip-mined vector loop with a vector length of 32.)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98</a:t>
            </a:fld>
            <a:endParaRPr lang="en-US" altLang="zh-CN"/>
          </a:p>
        </p:txBody>
      </p:sp>
    </p:spTree>
    <p:extLst>
      <p:ext uri="{BB962C8B-B14F-4D97-AF65-F5344CB8AC3E}">
        <p14:creationId xmlns:p14="http://schemas.microsoft.com/office/powerpoint/2010/main" val="1067342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4.14 Simplified block diagram of a multithreaded SIMD Processor. It has 16 SIMD Lanes. The SIMD Thread Scheduler has, say, 64 independent threads of SIMD instructions that it schedules with a table of 64 program counters (PCs). Note that each lane has 1024 32-bit registers.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r>
              <a:rPr lang="en-US" sz="1200" kern="1200" dirty="0">
                <a:solidFill>
                  <a:schemeClr val="tx1"/>
                </a:solidFill>
                <a:effectLst/>
                <a:latin typeface="Arial" charset="0"/>
                <a:ea typeface="宋体" charset="-122"/>
                <a:cs typeface="+mn-cs"/>
              </a:rPr>
              <a:t>A Thread Block is assigned to a processor that executes that code, which we call a multithreaded SIMD Processor, by the Thread Block Scheduler. The programmer tells the Thread Block Scheduler, which is implemented in hardware, how many Thread Blocks to run. In this example, it would send 16 Thread Blocks to multithreaded SIMD Processors to compute all 8192 elements of this loop </a:t>
            </a:r>
            <a:endParaRPr lang="en-US" dirty="0"/>
          </a:p>
          <a:p>
            <a:r>
              <a:rPr lang="en-US" sz="1200" kern="1200" dirty="0">
                <a:solidFill>
                  <a:schemeClr val="tx1"/>
                </a:solidFill>
                <a:effectLst/>
                <a:latin typeface="Arial" charset="0"/>
                <a:ea typeface="宋体" charset="-122"/>
                <a:cs typeface="+mn-cs"/>
              </a:rPr>
              <a:t>Figure 4.14 shows a simplified block diagram of a multithreaded SIMD Processor. It is similar to a vector processor, but it has many parallel functional units instead of a few that are deeply pipelined, as in a vector processor. In the pro- </a:t>
            </a:r>
            <a:r>
              <a:rPr lang="en-US" sz="1200" kern="1200" dirty="0" err="1">
                <a:solidFill>
                  <a:schemeClr val="tx1"/>
                </a:solidFill>
                <a:effectLst/>
                <a:latin typeface="Arial" charset="0"/>
                <a:ea typeface="宋体" charset="-122"/>
                <a:cs typeface="+mn-cs"/>
              </a:rPr>
              <a:t>gramming</a:t>
            </a:r>
            <a:r>
              <a:rPr lang="en-US" sz="1200" kern="1200" dirty="0">
                <a:solidFill>
                  <a:schemeClr val="tx1"/>
                </a:solidFill>
                <a:effectLst/>
                <a:latin typeface="Arial" charset="0"/>
                <a:ea typeface="宋体" charset="-122"/>
                <a:cs typeface="+mn-cs"/>
              </a:rPr>
              <a:t> example in Figure 4.13, each multithreaded SIMD Processor is assigned 512 elements of the vectors to work on. SIMD Processors are full processors with separate PCs and are programmed using threads (see Chapter 3).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99</a:t>
            </a:fld>
            <a:endParaRPr lang="en-US" altLang="zh-CN"/>
          </a:p>
        </p:txBody>
      </p:sp>
    </p:spTree>
    <p:extLst>
      <p:ext uri="{BB962C8B-B14F-4D97-AF65-F5344CB8AC3E}">
        <p14:creationId xmlns:p14="http://schemas.microsoft.com/office/powerpoint/2010/main" val="41755254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Figure4.15 Full-chipblockdiagramofthePascalP100GPU.Ithas56multithreadedSIMDProcessors,eachwithan L1 cache and local memory, 32 L2 units, and a memory-bus width of 4096 data wires. (It has 60 blocks, with four spares to improve yield.) The P100 has 4 HBM2 ports supporting up to 16 GB of capacity. It contains 15.4 billion transistors.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100</a:t>
            </a:fld>
            <a:endParaRPr lang="en-US" altLang="zh-CN"/>
          </a:p>
        </p:txBody>
      </p:sp>
    </p:spTree>
    <p:extLst>
      <p:ext uri="{BB962C8B-B14F-4D97-AF65-F5344CB8AC3E}">
        <p14:creationId xmlns:p14="http://schemas.microsoft.com/office/powerpoint/2010/main" val="3269800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4.18 GPU memory structures. GPU memory is shared by all Grids (vectorized loops), local memory is shared by all threads of SIMD instructions within a Thread Block (body of a vectorized loop), and private memory is private to a single CUDA Thread. Pascal allows preemption of a Grid, which requires that all local and private memory be able to be saved in and restored from global memory. For completeness sake, the GPU can also access CPU memory via the PCIe bus. This path is commonly used for a final result when its address is in host memory. This option eliminates a final copy from the GPU memory to the host memory.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121</a:t>
            </a:fld>
            <a:endParaRPr lang="en-US" altLang="zh-CN"/>
          </a:p>
        </p:txBody>
      </p:sp>
    </p:spTree>
    <p:extLst>
      <p:ext uri="{BB962C8B-B14F-4D97-AF65-F5344CB8AC3E}">
        <p14:creationId xmlns:p14="http://schemas.microsoft.com/office/powerpoint/2010/main" val="3735600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4.18 GPU memory structures. GPU memory is shared by all Grids (vectorized loops), local memory is shared by all threads of SIMD instructions within a Thread Block (body of a vectorized loop), and private memory is private to a single CUDA Thread. Pascal allows preemption of a Grid, which requires that all local and private memory be able to be saved in and restored from global memory. For completeness sake, the GPU can also access CPU memory via the PCIe bus. This path is commonly used for a final result when its address is in host memory. This option eliminates a final copy from the GPU memory to the host memory.</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122</a:t>
            </a:fld>
            <a:endParaRPr lang="en-US" altLang="zh-CN"/>
          </a:p>
        </p:txBody>
      </p:sp>
    </p:spTree>
    <p:extLst>
      <p:ext uri="{BB962C8B-B14F-4D97-AF65-F5344CB8AC3E}">
        <p14:creationId xmlns:p14="http://schemas.microsoft.com/office/powerpoint/2010/main" val="3256157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4.19 Block diagram of Pascal’s dual SIMD Thread scheduler. Compare this design to the single SIMD Thread design in Figure 4.16.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123</a:t>
            </a:fld>
            <a:endParaRPr lang="en-US" altLang="zh-CN"/>
          </a:p>
        </p:txBody>
      </p:sp>
    </p:spTree>
    <p:extLst>
      <p:ext uri="{BB962C8B-B14F-4D97-AF65-F5344CB8AC3E}">
        <p14:creationId xmlns:p14="http://schemas.microsoft.com/office/powerpoint/2010/main" val="1712038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4.20 Block diagram of the multithreaded SIMD Processor of a Pascal GPU. Each of the 64 SIMD Lanes (cores) has a pipelined floating-point unit, a pipelined integer unit, some logic for dispatching instructions and </a:t>
            </a:r>
            <a:r>
              <a:rPr lang="en-US" sz="1200" kern="1200" dirty="0" err="1">
                <a:solidFill>
                  <a:schemeClr val="tx1"/>
                </a:solidFill>
                <a:effectLst/>
                <a:latin typeface="Arial" charset="0"/>
                <a:ea typeface="宋体" charset="-122"/>
                <a:cs typeface="+mn-cs"/>
              </a:rPr>
              <a:t>oper</a:t>
            </a:r>
            <a:r>
              <a:rPr lang="en-US" sz="1200" kern="1200" dirty="0">
                <a:solidFill>
                  <a:schemeClr val="tx1"/>
                </a:solidFill>
                <a:effectLst/>
                <a:latin typeface="Arial" charset="0"/>
                <a:ea typeface="宋体" charset="-122"/>
                <a:cs typeface="+mn-cs"/>
              </a:rPr>
              <a:t>- ands to these units, and a queue for holding results. The 64 SIMD Lanes interact with 32 double-precision ALUs (DP units) that perform 64-bit floating-point arithmetic, 16 load-store units (LD/STs), and 16 special function units (SFUs) that calculate functions such as square roots, reciprocals, sines, and cosines.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versus.com</a:t>
            </a:r>
            <a:r>
              <a:rPr lang="en-US" dirty="0"/>
              <a:t>/</a:t>
            </a:r>
            <a:r>
              <a:rPr lang="en-US" dirty="0" err="1"/>
              <a:t>en</a:t>
            </a:r>
            <a:r>
              <a:rPr lang="en-US" dirty="0"/>
              <a:t>/glossary/texture-rate</a:t>
            </a:r>
          </a:p>
          <a:p>
            <a:r>
              <a:rPr lang="en-US" sz="1200" b="1" i="0" kern="1200" dirty="0">
                <a:solidFill>
                  <a:schemeClr val="tx1"/>
                </a:solidFill>
                <a:effectLst/>
                <a:latin typeface="Arial" charset="0"/>
                <a:ea typeface="宋体" charset="-122"/>
                <a:cs typeface="+mn-cs"/>
              </a:rPr>
              <a:t>What is texture rate?</a:t>
            </a:r>
          </a:p>
          <a:p>
            <a:r>
              <a:rPr lang="en-US" sz="1200" b="0" i="0" kern="1200" dirty="0">
                <a:solidFill>
                  <a:schemeClr val="tx1"/>
                </a:solidFill>
                <a:effectLst/>
                <a:latin typeface="Arial" charset="0"/>
                <a:ea typeface="宋体" charset="-122"/>
                <a:cs typeface="+mn-cs"/>
              </a:rPr>
              <a:t>To understand the </a:t>
            </a:r>
            <a:r>
              <a:rPr lang="en-US" sz="1200" b="1" i="0" kern="1200" dirty="0">
                <a:solidFill>
                  <a:schemeClr val="tx1"/>
                </a:solidFill>
                <a:effectLst/>
                <a:latin typeface="Arial" charset="0"/>
                <a:ea typeface="宋体" charset="-122"/>
                <a:cs typeface="+mn-cs"/>
              </a:rPr>
              <a:t>texture rate of a GPU</a:t>
            </a:r>
            <a:r>
              <a:rPr lang="en-US" sz="1200" b="0" i="0" kern="1200" dirty="0">
                <a:solidFill>
                  <a:schemeClr val="tx1"/>
                </a:solidFill>
                <a:effectLst/>
                <a:latin typeface="Arial" charset="0"/>
                <a:ea typeface="宋体" charset="-122"/>
                <a:cs typeface="+mn-cs"/>
              </a:rPr>
              <a:t>, it helps first to know how it relates to the graphics card of a device and how they’re both tied to the </a:t>
            </a:r>
            <a:r>
              <a:rPr lang="en-US" sz="1200" b="0" i="0" kern="1200" dirty="0">
                <a:solidFill>
                  <a:schemeClr val="tx1"/>
                </a:solidFill>
                <a:effectLst/>
                <a:latin typeface="Arial" charset="0"/>
                <a:ea typeface="宋体" charset="-122"/>
                <a:cs typeface="+mn-cs"/>
                <a:hlinkClick r:id="rId3"/>
              </a:rPr>
              <a:t>GPU clock speed</a:t>
            </a:r>
            <a:r>
              <a:rPr lang="en-US" sz="1200" b="0" i="0" kern="1200" dirty="0">
                <a:solidFill>
                  <a:schemeClr val="tx1"/>
                </a:solidFill>
                <a:effectLst/>
                <a:latin typeface="Arial" charset="0"/>
                <a:ea typeface="宋体" charset="-122"/>
                <a:cs typeface="+mn-cs"/>
              </a:rPr>
              <a:t>. Also known as engine clock, </a:t>
            </a:r>
            <a:r>
              <a:rPr lang="en-US" sz="1200" b="1" i="0" kern="1200" dirty="0">
                <a:solidFill>
                  <a:schemeClr val="tx1"/>
                </a:solidFill>
                <a:effectLst/>
                <a:latin typeface="Arial" charset="0"/>
                <a:ea typeface="宋体" charset="-122"/>
                <a:cs typeface="+mn-cs"/>
              </a:rPr>
              <a:t>GPU clock speed</a:t>
            </a:r>
            <a:r>
              <a:rPr lang="en-US" sz="1200" b="0" i="0" kern="1200" dirty="0">
                <a:solidFill>
                  <a:schemeClr val="tx1"/>
                </a:solidFill>
                <a:effectLst/>
                <a:latin typeface="Arial" charset="0"/>
                <a:ea typeface="宋体" charset="-122"/>
                <a:cs typeface="+mn-cs"/>
              </a:rPr>
              <a:t> indicates how fast the cores of a graphics processing unit (GPU) are. The function of these cores is to render graphics; therefore, the higher the GPU clock speed, the faster the processing.</a:t>
            </a:r>
          </a:p>
          <a:p>
            <a:r>
              <a:rPr lang="en-US" sz="1200" b="0" i="0" kern="1200" dirty="0">
                <a:solidFill>
                  <a:schemeClr val="tx1"/>
                </a:solidFill>
                <a:effectLst/>
                <a:latin typeface="Arial" charset="0"/>
                <a:ea typeface="宋体" charset="-122"/>
                <a:cs typeface="+mn-cs"/>
              </a:rPr>
              <a:t>Now, texture rate, also called </a:t>
            </a:r>
            <a:r>
              <a:rPr lang="en-US" sz="1200" b="0" i="0" kern="1200" dirty="0">
                <a:solidFill>
                  <a:schemeClr val="tx1"/>
                </a:solidFill>
                <a:effectLst/>
                <a:latin typeface="Arial" charset="0"/>
                <a:ea typeface="宋体" charset="-122"/>
                <a:cs typeface="+mn-cs"/>
                <a:hlinkClick r:id="rId3"/>
              </a:rPr>
              <a:t>texture fill rate</a:t>
            </a:r>
            <a:r>
              <a:rPr lang="en-US" sz="1200" b="0" i="0" kern="1200" dirty="0">
                <a:solidFill>
                  <a:schemeClr val="tx1"/>
                </a:solidFill>
                <a:effectLst/>
                <a:latin typeface="Arial" charset="0"/>
                <a:ea typeface="宋体" charset="-122"/>
                <a:cs typeface="+mn-cs"/>
              </a:rPr>
              <a:t>, refers to the number of textured pixels that a graphics card can render on the screen every second. This means that it refers to the speed at which a graphics card can essentially “fill” the screen with pixels.</a:t>
            </a:r>
          </a:p>
          <a:p>
            <a:r>
              <a:rPr lang="en-US" sz="1200" b="0" i="0" kern="1200" dirty="0">
                <a:solidFill>
                  <a:schemeClr val="tx1"/>
                </a:solidFill>
                <a:effectLst/>
                <a:latin typeface="Arial" charset="0"/>
                <a:ea typeface="宋体" charset="-122"/>
                <a:cs typeface="+mn-cs"/>
              </a:rPr>
              <a:t>To calculate the texture fill rate, you need to know the GPU clock speed and the amount of TMUs, or texture mapping units, that a graphics card has. Generally, you’ll follow the following formula. You always express the texture fill rate as a measurement over time. The measurement is </a:t>
            </a:r>
            <a:r>
              <a:rPr lang="en-US" sz="1200" b="0" i="0" kern="1200" dirty="0" err="1">
                <a:solidFill>
                  <a:schemeClr val="tx1"/>
                </a:solidFill>
                <a:effectLst/>
                <a:latin typeface="Arial" charset="0"/>
                <a:ea typeface="宋体" charset="-122"/>
                <a:cs typeface="+mn-cs"/>
              </a:rPr>
              <a:t>texels</a:t>
            </a:r>
            <a:r>
              <a:rPr lang="en-US" sz="1200" b="0" i="0" kern="1200" dirty="0">
                <a:solidFill>
                  <a:schemeClr val="tx1"/>
                </a:solidFill>
                <a:effectLst/>
                <a:latin typeface="Arial" charset="0"/>
                <a:ea typeface="宋体" charset="-122"/>
                <a:cs typeface="+mn-cs"/>
              </a:rPr>
              <a:t>, which represent textured picture elements that are processed and shown on the screen.</a:t>
            </a:r>
          </a:p>
          <a:p>
            <a:r>
              <a:rPr lang="en-US" sz="1200" b="1" i="0" kern="1200" dirty="0">
                <a:solidFill>
                  <a:schemeClr val="tx1"/>
                </a:solidFill>
                <a:effectLst/>
                <a:latin typeface="Arial" charset="0"/>
                <a:ea typeface="宋体" charset="-122"/>
                <a:cs typeface="+mn-cs"/>
              </a:rPr>
              <a:t>Core Clock Speed x TMUs = Texture Fill Rate</a:t>
            </a:r>
            <a:endParaRPr lang="en-US" sz="1200" b="0" i="0" kern="1200" dirty="0">
              <a:solidFill>
                <a:schemeClr val="tx1"/>
              </a:solidFill>
              <a:effectLst/>
              <a:latin typeface="Arial" charset="0"/>
              <a:ea typeface="宋体" charset="-122"/>
              <a:cs typeface="+mn-cs"/>
            </a:endParaRPr>
          </a:p>
          <a:p>
            <a:r>
              <a:rPr lang="en-US" sz="1200" b="0" i="0" kern="1200" dirty="0">
                <a:solidFill>
                  <a:schemeClr val="tx1"/>
                </a:solidFill>
                <a:effectLst/>
                <a:latin typeface="Arial" charset="0"/>
                <a:ea typeface="宋体" charset="-122"/>
                <a:cs typeface="+mn-cs"/>
              </a:rPr>
              <a:t>However, depending on the hardware itself, the actual numbers can vary. In the case of the </a:t>
            </a:r>
            <a:r>
              <a:rPr lang="en-US" sz="1200" b="0" i="0" kern="1200" dirty="0">
                <a:solidFill>
                  <a:schemeClr val="tx1"/>
                </a:solidFill>
                <a:effectLst/>
                <a:latin typeface="Arial" charset="0"/>
                <a:ea typeface="宋体" charset="-122"/>
                <a:cs typeface="+mn-cs"/>
                <a:hlinkClick r:id="rId4"/>
              </a:rPr>
              <a:t>PNY Quadro RTX 8000</a:t>
            </a:r>
            <a:r>
              <a:rPr lang="en-US" sz="1200" b="0" i="0" kern="1200" dirty="0">
                <a:solidFill>
                  <a:schemeClr val="tx1"/>
                </a:solidFill>
                <a:effectLst/>
                <a:latin typeface="Arial" charset="0"/>
                <a:ea typeface="宋体" charset="-122"/>
                <a:cs typeface="+mn-cs"/>
              </a:rPr>
              <a:t>, the core clock speed is 1395MHz, and the card has 288 TMUs. But you’ll see that the texture rate is 509.8 </a:t>
            </a:r>
            <a:r>
              <a:rPr lang="en-US" sz="1200" b="0" i="0" kern="1200" dirty="0" err="1">
                <a:solidFill>
                  <a:schemeClr val="tx1"/>
                </a:solidFill>
                <a:effectLst/>
                <a:latin typeface="Arial" charset="0"/>
                <a:ea typeface="宋体" charset="-122"/>
                <a:cs typeface="+mn-cs"/>
              </a:rPr>
              <a:t>GTexels</a:t>
            </a:r>
            <a:r>
              <a:rPr lang="en-US" sz="1200" b="0" i="0" kern="1200" dirty="0">
                <a:solidFill>
                  <a:schemeClr val="tx1"/>
                </a:solidFill>
                <a:effectLst/>
                <a:latin typeface="Arial" charset="0"/>
                <a:ea typeface="宋体" charset="-122"/>
                <a:cs typeface="+mn-cs"/>
              </a:rPr>
              <a:t>/s.</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124</a:t>
            </a:fld>
            <a:endParaRPr lang="en-US" altLang="zh-CN"/>
          </a:p>
        </p:txBody>
      </p:sp>
    </p:spTree>
    <p:extLst>
      <p:ext uri="{BB962C8B-B14F-4D97-AF65-F5344CB8AC3E}">
        <p14:creationId xmlns:p14="http://schemas.microsoft.com/office/powerpoint/2010/main" val="2582052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4.21 GPU equivalent to vector terms.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125</a:t>
            </a:fld>
            <a:endParaRPr lang="en-US" altLang="zh-CN"/>
          </a:p>
        </p:txBody>
      </p:sp>
    </p:spTree>
    <p:extLst>
      <p:ext uri="{BB962C8B-B14F-4D97-AF65-F5344CB8AC3E}">
        <p14:creationId xmlns:p14="http://schemas.microsoft.com/office/powerpoint/2010/main" val="2420028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Figure4.22 A vector processor with four lanes on the left and a multithreaded SIMD Processor of a GPU with four         SIMD Lanes on the right. (GPUs typically have 16 or 32 SIMD Lanes.) The Control Processor supplies scalar operands for scalar-vector operations, increments addressing for unit and </a:t>
            </a:r>
            <a:r>
              <a:rPr lang="en-US" sz="1200" kern="1200" dirty="0" err="1">
                <a:solidFill>
                  <a:schemeClr val="tx1"/>
                </a:solidFill>
                <a:effectLst/>
                <a:latin typeface="Arial" charset="0"/>
                <a:ea typeface="宋体" charset="-122"/>
                <a:cs typeface="+mn-cs"/>
              </a:rPr>
              <a:t>nonunit</a:t>
            </a:r>
            <a:r>
              <a:rPr lang="en-US" sz="1200" kern="1200" dirty="0">
                <a:solidFill>
                  <a:schemeClr val="tx1"/>
                </a:solidFill>
                <a:effectLst/>
                <a:latin typeface="Arial" charset="0"/>
                <a:ea typeface="宋体" charset="-122"/>
                <a:cs typeface="+mn-cs"/>
              </a:rPr>
              <a:t> stride accesses to memory, and performs other accounting-type operations. Peak memory performance occurs only in a GPU when the Address Coalescing Unit can discover localized addressing. Similarly, peak computational performance occurs when all internal mask bits are set identically. Note that the SIMD Processor has one PC per SIMD Thread to help with multithreading. </a:t>
            </a: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126</a:t>
            </a:fld>
            <a:endParaRPr lang="en-US" altLang="zh-CN"/>
          </a:p>
        </p:txBody>
      </p:sp>
    </p:spTree>
    <p:extLst>
      <p:ext uri="{BB962C8B-B14F-4D97-AF65-F5344CB8AC3E}">
        <p14:creationId xmlns:p14="http://schemas.microsoft.com/office/powerpoint/2010/main" val="2060612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4.1 The basic structure of a vector architecture, RV64V, 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We begin with a vector processor consisting of the primary components that Figure 4.1 shows. It is loosely based on the 40-year-old Cray-1, which was one of the first supercomputers. At the time of the writing of this edition, the RISC- V vector instruction set extension RVV was still under development. (The vector extension by itself is called RVV, so RV64V refers to the RISC-V base instructions plus the vector extension.)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10</a:t>
            </a:fld>
            <a:endParaRPr lang="en-US" altLang="zh-CN"/>
          </a:p>
        </p:txBody>
      </p:sp>
    </p:spTree>
    <p:extLst>
      <p:ext uri="{BB962C8B-B14F-4D97-AF65-F5344CB8AC3E}">
        <p14:creationId xmlns:p14="http://schemas.microsoft.com/office/powerpoint/2010/main" val="20384176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4.23 Similarities and differences between multicore with multimedia SIMD extensions and recent GPUs. </a:t>
            </a: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127</a:t>
            </a:fld>
            <a:endParaRPr lang="en-US" altLang="zh-CN"/>
          </a:p>
        </p:txBody>
      </p:sp>
    </p:spTree>
    <p:extLst>
      <p:ext uri="{BB962C8B-B14F-4D97-AF65-F5344CB8AC3E}">
        <p14:creationId xmlns:p14="http://schemas.microsoft.com/office/powerpoint/2010/main" val="205738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Figure4.24 Conversion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from</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terms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used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in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this</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chapter</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to</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official</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NVIDIA/CUDA</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and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AMD</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jargon.</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OpenCL</a:t>
            </a:r>
            <a:r>
              <a:rPr lang="zh-CN" altLang="en-US" sz="1200" kern="1200" dirty="0">
                <a:solidFill>
                  <a:schemeClr val="tx1"/>
                </a:solidFill>
                <a:effectLst/>
                <a:latin typeface="Arial" charset="0"/>
                <a:ea typeface="宋体" charset="-122"/>
                <a:cs typeface="+mn-cs"/>
              </a:rPr>
              <a:t> </a:t>
            </a:r>
            <a:r>
              <a:rPr lang="en-US" sz="1200" kern="1200" dirty="0">
                <a:solidFill>
                  <a:schemeClr val="tx1"/>
                </a:solidFill>
                <a:effectLst/>
                <a:latin typeface="Arial" charset="0"/>
                <a:ea typeface="宋体" charset="-122"/>
                <a:cs typeface="+mn-cs"/>
              </a:rPr>
              <a:t>names are given in the book’s definitions.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128</a:t>
            </a:fld>
            <a:endParaRPr lang="en-US" altLang="zh-CN"/>
          </a:p>
        </p:txBody>
      </p:sp>
    </p:spTree>
    <p:extLst>
      <p:ext uri="{BB962C8B-B14F-4D97-AF65-F5344CB8AC3E}">
        <p14:creationId xmlns:p14="http://schemas.microsoft.com/office/powerpoint/2010/main" val="3357924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Figure 4.25 Conversion from terms used in this chapter to official NVIDIA/CUDA and AMD jargon. Note that our descriptive terms “local memory” and “private memory” use the OpenCL terminology. NVIDIA uses SIMT (single- instruction multiple-thread) rather than SIMD to describe a streaming multiprocessor. SIMT is preferred over SIMD because the per-thread branching and control flow are unlike any SIMD machine.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129</a:t>
            </a:fld>
            <a:endParaRPr lang="en-US" altLang="zh-CN"/>
          </a:p>
        </p:txBody>
      </p:sp>
    </p:spTree>
    <p:extLst>
      <p:ext uri="{BB962C8B-B14F-4D97-AF65-F5344CB8AC3E}">
        <p14:creationId xmlns:p14="http://schemas.microsoft.com/office/powerpoint/2010/main" val="1094890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7">
            <a:extLst>
              <a:ext uri="{FF2B5EF4-FFF2-40B4-BE49-F238E27FC236}">
                <a16:creationId xmlns:a16="http://schemas.microsoft.com/office/drawing/2014/main" id="{B062E0C8-E5B6-5349-9FB6-AB91EAC6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E85365-5725-3249-8A9C-FF5D0B1FA53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3410" name="Rectangle 2">
            <a:extLst>
              <a:ext uri="{FF2B5EF4-FFF2-40B4-BE49-F238E27FC236}">
                <a16:creationId xmlns:a16="http://schemas.microsoft.com/office/drawing/2014/main" id="{2BB403FE-D4DB-B249-9B23-7117ED99F0FC}"/>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D68C47EB-1716-3046-88D5-21D4B5DA4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The following content corresponds to chapter 3 (mostly 3.3 – 3.14)</a:t>
            </a:r>
          </a:p>
          <a:p>
            <a:r>
              <a:rPr lang="en-US" altLang="zh-CN" dirty="0">
                <a:latin typeface="Arial" panose="020B0604020202020204" pitchFamily="34" charset="0"/>
                <a:ea typeface="宋体" panose="02010600030101010101" pitchFamily="2" charset="-122"/>
              </a:rPr>
              <a:t>atop the basic working principles of pipelining we have learnt from Appendix C.</a:t>
            </a:r>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2CA958-C9A7-430A-B15C-8517BA0532C4}" type="slidenum">
              <a:rPr lang="en-US" altLang="zh-CN"/>
              <a:pPr eaLnBrk="1" hangingPunct="1"/>
              <a:t>131</a:t>
            </a:fld>
            <a:endParaRPr lang="en-US" altLang="zh-CN"/>
          </a:p>
        </p:txBody>
      </p:sp>
    </p:spTree>
    <p:extLst>
      <p:ext uri="{BB962C8B-B14F-4D97-AF65-F5344CB8AC3E}">
        <p14:creationId xmlns:p14="http://schemas.microsoft.com/office/powerpoint/2010/main" val="1965000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幻灯片图像占位符 1">
            <a:extLst>
              <a:ext uri="{FF2B5EF4-FFF2-40B4-BE49-F238E27FC236}">
                <a16:creationId xmlns:a16="http://schemas.microsoft.com/office/drawing/2014/main" id="{94CDC146-477C-5F4F-943C-B11A13D9905A}"/>
              </a:ext>
            </a:extLst>
          </p:cNvPr>
          <p:cNvSpPr>
            <a:spLocks noGrp="1" noRot="1" noChangeAspect="1" noChangeArrowheads="1" noTextEdit="1"/>
          </p:cNvSpPr>
          <p:nvPr>
            <p:ph type="sldImg"/>
          </p:nvPr>
        </p:nvSpPr>
        <p:spPr>
          <a:ln/>
        </p:spPr>
      </p:sp>
      <p:sp>
        <p:nvSpPr>
          <p:cNvPr id="174082" name="备注占位符 2">
            <a:extLst>
              <a:ext uri="{FF2B5EF4-FFF2-40B4-BE49-F238E27FC236}">
                <a16:creationId xmlns:a16="http://schemas.microsoft.com/office/drawing/2014/main" id="{EF5EC6E6-878F-9F4D-934A-9023C84ED6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74083" name="灯片编号占位符 3">
            <a:extLst>
              <a:ext uri="{FF2B5EF4-FFF2-40B4-BE49-F238E27FC236}">
                <a16:creationId xmlns:a16="http://schemas.microsoft.com/office/drawing/2014/main" id="{96590CF8-2660-804C-BDFA-F951A7E86C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A2F9DE-F780-5945-AB0C-18BE78CA192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The primary components of the instruction set architecture of RV64V are the following: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effectLst/>
                <a:latin typeface="Arial" charset="0"/>
                <a:ea typeface="宋体" charset="-122"/>
                <a:cs typeface="+mn-cs"/>
              </a:rPr>
              <a:t>Vector registers—Each vector register holds a single vector, and RV64V has 32 of them, each 64 bits wide. The vector register file needs to provide enough ports to feed all the vector functional units. These ports will allow a high degree of overlap among vector operations to different vector registers. The read and write ports, which total at least 16 read ports and 8 write ports, are connected to the functional unit inputs or outputs by a pair of crossbar switches. One way to increase the register file bandwidth is to compose it from multiple banks, which work well with relatively long vectors.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11</a:t>
            </a:fld>
            <a:endParaRPr lang="en-US" altLang="zh-CN"/>
          </a:p>
        </p:txBody>
      </p:sp>
    </p:spTree>
    <p:extLst>
      <p:ext uri="{BB962C8B-B14F-4D97-AF65-F5344CB8AC3E}">
        <p14:creationId xmlns:p14="http://schemas.microsoft.com/office/powerpoint/2010/main" val="2486859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Vector functional units—Each unit is fully pipelined in our implementation, and it can start a new operation on every clock cycle. A control unit is needed to detect hazards, both structural hazards for functional units and data hazards on register accesses. Figure 4.1 shows that we assume an implementation of RV64V has five functional units. For simplicity, we focus on the floating-point functional units in this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12</a:t>
            </a:fld>
            <a:endParaRPr lang="en-US" altLang="zh-CN"/>
          </a:p>
        </p:txBody>
      </p:sp>
    </p:spTree>
    <p:extLst>
      <p:ext uri="{BB962C8B-B14F-4D97-AF65-F5344CB8AC3E}">
        <p14:creationId xmlns:p14="http://schemas.microsoft.com/office/powerpoint/2010/main" val="1406569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宋体" charset="-122"/>
                <a:cs typeface="+mn-cs"/>
              </a:rPr>
              <a:t>Vector functional units—Each unit is fully pipelined in our implementation, and it can start a new operation on every clock cycle. A control unit is needed to detect hazards, both structural hazards for functional units and data hazards on register accesses. Figure 4.1 shows that we assume an implementation of RV64V has five functional units. For simplicity, we focus on the floating-point functional units in this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F35EDEF7-1C9B-4C0C-AB77-68F6D9D024A1}" type="slidenum">
              <a:rPr lang="en-US" altLang="zh-CN" smtClean="0"/>
              <a:pPr/>
              <a:t>13</a:t>
            </a:fld>
            <a:endParaRPr lang="en-US" altLang="zh-CN"/>
          </a:p>
        </p:txBody>
      </p:sp>
    </p:spTree>
    <p:extLst>
      <p:ext uri="{BB962C8B-B14F-4D97-AF65-F5344CB8AC3E}">
        <p14:creationId xmlns:p14="http://schemas.microsoft.com/office/powerpoint/2010/main" val="314557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1702557-3DD7-4999-A109-D5896FB82524}" type="slidenum">
              <a:rPr lang="en-US" altLang="zh-CN"/>
              <a:pPr/>
              <a:t>‹#›</a:t>
            </a:fld>
            <a:endParaRPr lang="en-US" altLang="zh-CN"/>
          </a:p>
        </p:txBody>
      </p:sp>
    </p:spTree>
    <p:extLst>
      <p:ext uri="{BB962C8B-B14F-4D97-AF65-F5344CB8AC3E}">
        <p14:creationId xmlns:p14="http://schemas.microsoft.com/office/powerpoint/2010/main" val="8810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045A4E8-DC67-4869-A9F7-2E73F39DA6BF}" type="slidenum">
              <a:rPr lang="en-US" altLang="zh-CN"/>
              <a:pPr/>
              <a:t>‹#›</a:t>
            </a:fld>
            <a:endParaRPr lang="en-US" altLang="zh-CN"/>
          </a:p>
        </p:txBody>
      </p:sp>
    </p:spTree>
    <p:extLst>
      <p:ext uri="{BB962C8B-B14F-4D97-AF65-F5344CB8AC3E}">
        <p14:creationId xmlns:p14="http://schemas.microsoft.com/office/powerpoint/2010/main" val="209761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63EB1C2-0A30-4D2A-999E-DBEAFBDB2CAC}" type="slidenum">
              <a:rPr lang="en-US" altLang="zh-CN"/>
              <a:pPr/>
              <a:t>‹#›</a:t>
            </a:fld>
            <a:endParaRPr lang="en-US" altLang="zh-CN"/>
          </a:p>
        </p:txBody>
      </p:sp>
    </p:spTree>
    <p:extLst>
      <p:ext uri="{BB962C8B-B14F-4D97-AF65-F5344CB8AC3E}">
        <p14:creationId xmlns:p14="http://schemas.microsoft.com/office/powerpoint/2010/main" val="161675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B6C577AE-4822-3C48-9BA3-36F3C660B1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35F3534-097B-1B4A-B805-12FA50065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E89CFB-DDC2-424D-910B-25F51060E275}"/>
              </a:ext>
            </a:extLst>
          </p:cNvPr>
          <p:cNvSpPr>
            <a:spLocks noGrp="1" noChangeArrowheads="1"/>
          </p:cNvSpPr>
          <p:nvPr>
            <p:ph type="sldNum" sz="quarter" idx="12"/>
          </p:nvPr>
        </p:nvSpPr>
        <p:spPr>
          <a:ln/>
        </p:spPr>
        <p:txBody>
          <a:bodyPr/>
          <a:lstStyle>
            <a:lvl1pPr>
              <a:defRPr/>
            </a:lvl1pPr>
          </a:lstStyle>
          <a:p>
            <a:pPr>
              <a:defRPr/>
            </a:pPr>
            <a:fld id="{8BBCD46D-1590-3440-88E6-432AD3A2869F}" type="slidenum">
              <a:rPr lang="en-US" altLang="zh-CN"/>
              <a:pPr>
                <a:defRPr/>
              </a:pPr>
              <a:t>‹#›</a:t>
            </a:fld>
            <a:endParaRPr lang="en-US" altLang="zh-CN"/>
          </a:p>
        </p:txBody>
      </p:sp>
    </p:spTree>
    <p:extLst>
      <p:ext uri="{BB962C8B-B14F-4D97-AF65-F5344CB8AC3E}">
        <p14:creationId xmlns:p14="http://schemas.microsoft.com/office/powerpoint/2010/main" val="4573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1A7E05A-C8BE-E443-99CE-759B8F3E1D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8CF375C-B9E0-E14F-A4F5-6D011B3854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D61A35E-1138-7241-B578-5CF6697CACA7}"/>
              </a:ext>
            </a:extLst>
          </p:cNvPr>
          <p:cNvSpPr>
            <a:spLocks noGrp="1" noChangeArrowheads="1"/>
          </p:cNvSpPr>
          <p:nvPr>
            <p:ph type="sldNum" sz="quarter" idx="12"/>
          </p:nvPr>
        </p:nvSpPr>
        <p:spPr>
          <a:ln/>
        </p:spPr>
        <p:txBody>
          <a:bodyPr/>
          <a:lstStyle>
            <a:lvl1pPr>
              <a:defRPr/>
            </a:lvl1pPr>
          </a:lstStyle>
          <a:p>
            <a:pPr>
              <a:defRPr/>
            </a:pPr>
            <a:fld id="{1D04DB16-B6C8-B745-80D6-FD8C3F0E7264}" type="slidenum">
              <a:rPr lang="en-US" altLang="zh-CN"/>
              <a:pPr>
                <a:defRPr/>
              </a:pPr>
              <a:t>‹#›</a:t>
            </a:fld>
            <a:endParaRPr lang="en-US" altLang="zh-CN"/>
          </a:p>
        </p:txBody>
      </p:sp>
    </p:spTree>
    <p:extLst>
      <p:ext uri="{BB962C8B-B14F-4D97-AF65-F5344CB8AC3E}">
        <p14:creationId xmlns:p14="http://schemas.microsoft.com/office/powerpoint/2010/main" val="115587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0B9650F-D6D2-1241-8AB3-9952DE47C6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C32AF49-AA57-4541-9EAA-BCE555E7C6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962B80-1F8F-4546-B174-A8C688734464}"/>
              </a:ext>
            </a:extLst>
          </p:cNvPr>
          <p:cNvSpPr>
            <a:spLocks noGrp="1" noChangeArrowheads="1"/>
          </p:cNvSpPr>
          <p:nvPr>
            <p:ph type="sldNum" sz="quarter" idx="12"/>
          </p:nvPr>
        </p:nvSpPr>
        <p:spPr>
          <a:ln/>
        </p:spPr>
        <p:txBody>
          <a:bodyPr/>
          <a:lstStyle>
            <a:lvl1pPr>
              <a:defRPr/>
            </a:lvl1pPr>
          </a:lstStyle>
          <a:p>
            <a:pPr>
              <a:defRPr/>
            </a:pPr>
            <a:fld id="{4C8E2328-8797-C641-A85A-EBE6825FD484}" type="slidenum">
              <a:rPr lang="en-US" altLang="zh-CN"/>
              <a:pPr>
                <a:defRPr/>
              </a:pPr>
              <a:t>‹#›</a:t>
            </a:fld>
            <a:endParaRPr lang="en-US" altLang="zh-CN"/>
          </a:p>
        </p:txBody>
      </p:sp>
    </p:spTree>
    <p:extLst>
      <p:ext uri="{BB962C8B-B14F-4D97-AF65-F5344CB8AC3E}">
        <p14:creationId xmlns:p14="http://schemas.microsoft.com/office/powerpoint/2010/main" val="275853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CD3107-D50E-F64D-970F-E253C9644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29269AA-F84D-074A-A1C7-277CD52736F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0773129-69D2-314E-AC4D-ED0C459A9A9A}"/>
              </a:ext>
            </a:extLst>
          </p:cNvPr>
          <p:cNvSpPr>
            <a:spLocks noGrp="1" noChangeArrowheads="1"/>
          </p:cNvSpPr>
          <p:nvPr>
            <p:ph type="sldNum" sz="quarter" idx="12"/>
          </p:nvPr>
        </p:nvSpPr>
        <p:spPr>
          <a:ln/>
        </p:spPr>
        <p:txBody>
          <a:bodyPr/>
          <a:lstStyle>
            <a:lvl1pPr>
              <a:defRPr/>
            </a:lvl1pPr>
          </a:lstStyle>
          <a:p>
            <a:pPr>
              <a:defRPr/>
            </a:pPr>
            <a:fld id="{7500F272-28D2-F444-AEE1-4EEF65CC3DD9}" type="slidenum">
              <a:rPr lang="en-US" altLang="zh-CN"/>
              <a:pPr>
                <a:defRPr/>
              </a:pPr>
              <a:t>‹#›</a:t>
            </a:fld>
            <a:endParaRPr lang="en-US" altLang="zh-CN"/>
          </a:p>
        </p:txBody>
      </p:sp>
    </p:spTree>
    <p:extLst>
      <p:ext uri="{BB962C8B-B14F-4D97-AF65-F5344CB8AC3E}">
        <p14:creationId xmlns:p14="http://schemas.microsoft.com/office/powerpoint/2010/main" val="366916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3DA3944-8CAE-A844-8714-7AD7EB2B76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788ED69-871D-C742-9392-D792B0F4E8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23C41D1-FA14-774F-97D5-0F2212C634DB}"/>
              </a:ext>
            </a:extLst>
          </p:cNvPr>
          <p:cNvSpPr>
            <a:spLocks noGrp="1" noChangeArrowheads="1"/>
          </p:cNvSpPr>
          <p:nvPr>
            <p:ph type="sldNum" sz="quarter" idx="12"/>
          </p:nvPr>
        </p:nvSpPr>
        <p:spPr>
          <a:ln/>
        </p:spPr>
        <p:txBody>
          <a:bodyPr/>
          <a:lstStyle>
            <a:lvl1pPr>
              <a:defRPr/>
            </a:lvl1pPr>
          </a:lstStyle>
          <a:p>
            <a:pPr>
              <a:defRPr/>
            </a:pPr>
            <a:fld id="{6886F976-E63F-5B4D-A586-F7E92FF17CF5}" type="slidenum">
              <a:rPr lang="en-US" altLang="zh-CN"/>
              <a:pPr>
                <a:defRPr/>
              </a:pPr>
              <a:t>‹#›</a:t>
            </a:fld>
            <a:endParaRPr lang="en-US" altLang="zh-CN"/>
          </a:p>
        </p:txBody>
      </p:sp>
    </p:spTree>
    <p:extLst>
      <p:ext uri="{BB962C8B-B14F-4D97-AF65-F5344CB8AC3E}">
        <p14:creationId xmlns:p14="http://schemas.microsoft.com/office/powerpoint/2010/main" val="4052451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6345CB-FE86-9B44-8673-6DD15EE34B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A10A347-CAC6-254D-9342-79D6A66FB00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88F5C69-5ADF-AA43-9A2E-EC06E7D9B55D}"/>
              </a:ext>
            </a:extLst>
          </p:cNvPr>
          <p:cNvSpPr>
            <a:spLocks noGrp="1" noChangeArrowheads="1"/>
          </p:cNvSpPr>
          <p:nvPr>
            <p:ph type="sldNum" sz="quarter" idx="12"/>
          </p:nvPr>
        </p:nvSpPr>
        <p:spPr>
          <a:ln/>
        </p:spPr>
        <p:txBody>
          <a:bodyPr/>
          <a:lstStyle>
            <a:lvl1pPr>
              <a:defRPr/>
            </a:lvl1pPr>
          </a:lstStyle>
          <a:p>
            <a:pPr>
              <a:defRPr/>
            </a:pPr>
            <a:fld id="{D203C576-1287-A745-A30C-68CDFA9F9812}" type="slidenum">
              <a:rPr lang="en-US" altLang="zh-CN"/>
              <a:pPr>
                <a:defRPr/>
              </a:pPr>
              <a:t>‹#›</a:t>
            </a:fld>
            <a:endParaRPr lang="en-US" altLang="zh-CN"/>
          </a:p>
        </p:txBody>
      </p:sp>
    </p:spTree>
    <p:extLst>
      <p:ext uri="{BB962C8B-B14F-4D97-AF65-F5344CB8AC3E}">
        <p14:creationId xmlns:p14="http://schemas.microsoft.com/office/powerpoint/2010/main" val="146960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525DA8-5C94-F946-9859-28A027679A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13C55A0-7768-0E4F-AE36-F97BA7A42D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FD411F-A4CD-7F46-BDC7-8593925BED22}"/>
              </a:ext>
            </a:extLst>
          </p:cNvPr>
          <p:cNvSpPr>
            <a:spLocks noGrp="1" noChangeArrowheads="1"/>
          </p:cNvSpPr>
          <p:nvPr>
            <p:ph type="sldNum" sz="quarter" idx="12"/>
          </p:nvPr>
        </p:nvSpPr>
        <p:spPr>
          <a:ln/>
        </p:spPr>
        <p:txBody>
          <a:bodyPr/>
          <a:lstStyle>
            <a:lvl1pPr>
              <a:defRPr/>
            </a:lvl1pPr>
          </a:lstStyle>
          <a:p>
            <a:pPr>
              <a:defRPr/>
            </a:pPr>
            <a:fld id="{AC098028-FC0A-9241-8121-2D21B19D911D}" type="slidenum">
              <a:rPr lang="en-US" altLang="zh-CN"/>
              <a:pPr>
                <a:defRPr/>
              </a:pPr>
              <a:t>‹#›</a:t>
            </a:fld>
            <a:endParaRPr lang="en-US" altLang="zh-CN"/>
          </a:p>
        </p:txBody>
      </p:sp>
    </p:spTree>
    <p:extLst>
      <p:ext uri="{BB962C8B-B14F-4D97-AF65-F5344CB8AC3E}">
        <p14:creationId xmlns:p14="http://schemas.microsoft.com/office/powerpoint/2010/main" val="17857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32458BF-1E96-814B-8A97-20B4B1B9B1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4CCC88-440E-6044-A272-A86FC9FB3A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996611C-0C84-DD4B-A65E-8C8E91C20F36}"/>
              </a:ext>
            </a:extLst>
          </p:cNvPr>
          <p:cNvSpPr>
            <a:spLocks noGrp="1" noChangeArrowheads="1"/>
          </p:cNvSpPr>
          <p:nvPr>
            <p:ph type="sldNum" sz="quarter" idx="12"/>
          </p:nvPr>
        </p:nvSpPr>
        <p:spPr>
          <a:ln/>
        </p:spPr>
        <p:txBody>
          <a:bodyPr/>
          <a:lstStyle>
            <a:lvl1pPr>
              <a:defRPr/>
            </a:lvl1pPr>
          </a:lstStyle>
          <a:p>
            <a:pPr>
              <a:defRPr/>
            </a:pPr>
            <a:fld id="{47D7B466-43CE-E84B-BF3B-AD42CA738179}" type="slidenum">
              <a:rPr lang="en-US" altLang="zh-CN"/>
              <a:pPr>
                <a:defRPr/>
              </a:pPr>
              <a:t>‹#›</a:t>
            </a:fld>
            <a:endParaRPr lang="en-US" altLang="zh-CN"/>
          </a:p>
        </p:txBody>
      </p:sp>
    </p:spTree>
    <p:extLst>
      <p:ext uri="{BB962C8B-B14F-4D97-AF65-F5344CB8AC3E}">
        <p14:creationId xmlns:p14="http://schemas.microsoft.com/office/powerpoint/2010/main" val="400817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770838E-B040-4187-ADD3-E799B4C0C8CF}" type="slidenum">
              <a:rPr lang="en-US" altLang="zh-CN"/>
              <a:pPr/>
              <a:t>‹#›</a:t>
            </a:fld>
            <a:endParaRPr lang="en-US" altLang="zh-CN"/>
          </a:p>
        </p:txBody>
      </p:sp>
    </p:spTree>
    <p:extLst>
      <p:ext uri="{BB962C8B-B14F-4D97-AF65-F5344CB8AC3E}">
        <p14:creationId xmlns:p14="http://schemas.microsoft.com/office/powerpoint/2010/main" val="2995817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90A0A57-CD0C-1545-A94A-F050A7DDC3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DAA96BE-9020-044D-AABB-ABE5CA84F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25C9163-6297-CC4E-A0EA-3744F704B59B}"/>
              </a:ext>
            </a:extLst>
          </p:cNvPr>
          <p:cNvSpPr>
            <a:spLocks noGrp="1" noChangeArrowheads="1"/>
          </p:cNvSpPr>
          <p:nvPr>
            <p:ph type="sldNum" sz="quarter" idx="12"/>
          </p:nvPr>
        </p:nvSpPr>
        <p:spPr>
          <a:ln/>
        </p:spPr>
        <p:txBody>
          <a:bodyPr/>
          <a:lstStyle>
            <a:lvl1pPr>
              <a:defRPr/>
            </a:lvl1pPr>
          </a:lstStyle>
          <a:p>
            <a:pPr>
              <a:defRPr/>
            </a:pPr>
            <a:fld id="{9650B0B9-EAD9-7249-9883-9E85803182E9}" type="slidenum">
              <a:rPr lang="en-US" altLang="zh-CN"/>
              <a:pPr>
                <a:defRPr/>
              </a:pPr>
              <a:t>‹#›</a:t>
            </a:fld>
            <a:endParaRPr lang="en-US" altLang="zh-CN"/>
          </a:p>
        </p:txBody>
      </p:sp>
    </p:spTree>
    <p:extLst>
      <p:ext uri="{BB962C8B-B14F-4D97-AF65-F5344CB8AC3E}">
        <p14:creationId xmlns:p14="http://schemas.microsoft.com/office/powerpoint/2010/main" val="3463397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88CC0-84C9-A74E-BF61-50F46CA078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5F9EEEA-B27B-2540-93E8-7025411E2E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D33CFC3-E95F-4549-BFAB-082AB6E38BCA}"/>
              </a:ext>
            </a:extLst>
          </p:cNvPr>
          <p:cNvSpPr>
            <a:spLocks noGrp="1" noChangeArrowheads="1"/>
          </p:cNvSpPr>
          <p:nvPr>
            <p:ph type="sldNum" sz="quarter" idx="12"/>
          </p:nvPr>
        </p:nvSpPr>
        <p:spPr>
          <a:ln/>
        </p:spPr>
        <p:txBody>
          <a:bodyPr/>
          <a:lstStyle>
            <a:lvl1pPr>
              <a:defRPr/>
            </a:lvl1pPr>
          </a:lstStyle>
          <a:p>
            <a:pPr>
              <a:defRPr/>
            </a:pPr>
            <a:fld id="{4EB4445C-BFBC-644A-89D7-5BDBC3F6A257}" type="slidenum">
              <a:rPr lang="en-US" altLang="zh-CN"/>
              <a:pPr>
                <a:defRPr/>
              </a:pPr>
              <a:t>‹#›</a:t>
            </a:fld>
            <a:endParaRPr lang="en-US" altLang="zh-CN"/>
          </a:p>
        </p:txBody>
      </p:sp>
    </p:spTree>
    <p:extLst>
      <p:ext uri="{BB962C8B-B14F-4D97-AF65-F5344CB8AC3E}">
        <p14:creationId xmlns:p14="http://schemas.microsoft.com/office/powerpoint/2010/main" val="1367719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306167A-E762-804D-8CEF-69E13F201D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86BD83-4356-BE43-B595-F39A56AF08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369CDB-6097-1A46-AAFE-6AEDD284912C}"/>
              </a:ext>
            </a:extLst>
          </p:cNvPr>
          <p:cNvSpPr>
            <a:spLocks noGrp="1" noChangeArrowheads="1"/>
          </p:cNvSpPr>
          <p:nvPr>
            <p:ph type="sldNum" sz="quarter" idx="12"/>
          </p:nvPr>
        </p:nvSpPr>
        <p:spPr>
          <a:ln/>
        </p:spPr>
        <p:txBody>
          <a:bodyPr/>
          <a:lstStyle>
            <a:lvl1pPr>
              <a:defRPr/>
            </a:lvl1pPr>
          </a:lstStyle>
          <a:p>
            <a:pPr>
              <a:defRPr/>
            </a:pPr>
            <a:fld id="{78D11B23-485E-EF45-BBAE-11E8638228F2}" type="slidenum">
              <a:rPr lang="en-US" altLang="zh-CN"/>
              <a:pPr>
                <a:defRPr/>
              </a:pPr>
              <a:t>‹#›</a:t>
            </a:fld>
            <a:endParaRPr lang="en-US" altLang="zh-CN"/>
          </a:p>
        </p:txBody>
      </p:sp>
    </p:spTree>
    <p:extLst>
      <p:ext uri="{BB962C8B-B14F-4D97-AF65-F5344CB8AC3E}">
        <p14:creationId xmlns:p14="http://schemas.microsoft.com/office/powerpoint/2010/main" val="212426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27C73B72-7685-AA4A-95FC-62A519B585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439FF52-8934-FF46-B11B-1B3AF01F98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0603C32-2BD0-2A48-A665-7F9746F31139}"/>
              </a:ext>
            </a:extLst>
          </p:cNvPr>
          <p:cNvSpPr>
            <a:spLocks noGrp="1" noChangeArrowheads="1"/>
          </p:cNvSpPr>
          <p:nvPr>
            <p:ph type="sldNum" sz="quarter" idx="12"/>
          </p:nvPr>
        </p:nvSpPr>
        <p:spPr>
          <a:ln/>
        </p:spPr>
        <p:txBody>
          <a:bodyPr/>
          <a:lstStyle>
            <a:lvl1pPr>
              <a:defRPr/>
            </a:lvl1pPr>
          </a:lstStyle>
          <a:p>
            <a:pPr>
              <a:defRPr/>
            </a:pPr>
            <a:fld id="{AD94052D-1C35-C549-8875-2ACEA469334B}" type="slidenum">
              <a:rPr lang="en-US" altLang="zh-CN"/>
              <a:pPr>
                <a:defRPr/>
              </a:pPr>
              <a:t>‹#›</a:t>
            </a:fld>
            <a:endParaRPr lang="en-US" altLang="zh-CN"/>
          </a:p>
        </p:txBody>
      </p:sp>
    </p:spTree>
    <p:extLst>
      <p:ext uri="{BB962C8B-B14F-4D97-AF65-F5344CB8AC3E}">
        <p14:creationId xmlns:p14="http://schemas.microsoft.com/office/powerpoint/2010/main" val="3544536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872AB1D-E4F5-F947-BBCF-D5A8E96DF4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1FA1061-E4E1-1044-A77E-826DB8A25E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53D8D8D-B1F5-3B4C-B5E8-694BFB923487}"/>
              </a:ext>
            </a:extLst>
          </p:cNvPr>
          <p:cNvSpPr>
            <a:spLocks noGrp="1" noChangeArrowheads="1"/>
          </p:cNvSpPr>
          <p:nvPr>
            <p:ph type="sldNum" sz="quarter" idx="12"/>
          </p:nvPr>
        </p:nvSpPr>
        <p:spPr>
          <a:ln/>
        </p:spPr>
        <p:txBody>
          <a:bodyPr/>
          <a:lstStyle>
            <a:lvl1pPr>
              <a:defRPr/>
            </a:lvl1pPr>
          </a:lstStyle>
          <a:p>
            <a:pPr>
              <a:defRPr/>
            </a:pPr>
            <a:fld id="{C84DF71A-F9AD-8D4F-ADF0-C3548F44B20B}" type="slidenum">
              <a:rPr lang="en-US" altLang="zh-CN"/>
              <a:pPr>
                <a:defRPr/>
              </a:pPr>
              <a:t>‹#›</a:t>
            </a:fld>
            <a:endParaRPr lang="en-US" altLang="zh-CN"/>
          </a:p>
        </p:txBody>
      </p:sp>
    </p:spTree>
    <p:extLst>
      <p:ext uri="{BB962C8B-B14F-4D97-AF65-F5344CB8AC3E}">
        <p14:creationId xmlns:p14="http://schemas.microsoft.com/office/powerpoint/2010/main" val="1451253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17B3E97-84E3-A446-9040-B58B014C5C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A5FAA82-B998-1F49-A317-59155F8197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31EA0E5-6A2E-CB41-AB58-AD6B8D67F8B7}"/>
              </a:ext>
            </a:extLst>
          </p:cNvPr>
          <p:cNvSpPr>
            <a:spLocks noGrp="1" noChangeArrowheads="1"/>
          </p:cNvSpPr>
          <p:nvPr>
            <p:ph type="sldNum" sz="quarter" idx="12"/>
          </p:nvPr>
        </p:nvSpPr>
        <p:spPr>
          <a:ln/>
        </p:spPr>
        <p:txBody>
          <a:bodyPr/>
          <a:lstStyle>
            <a:lvl1pPr>
              <a:defRPr/>
            </a:lvl1pPr>
          </a:lstStyle>
          <a:p>
            <a:pPr>
              <a:defRPr/>
            </a:pPr>
            <a:fld id="{CD7952D0-012D-9940-B31D-1A187D146513}" type="slidenum">
              <a:rPr lang="en-US" altLang="zh-CN"/>
              <a:pPr>
                <a:defRPr/>
              </a:pPr>
              <a:t>‹#›</a:t>
            </a:fld>
            <a:endParaRPr lang="en-US" altLang="zh-CN"/>
          </a:p>
        </p:txBody>
      </p:sp>
    </p:spTree>
    <p:extLst>
      <p:ext uri="{BB962C8B-B14F-4D97-AF65-F5344CB8AC3E}">
        <p14:creationId xmlns:p14="http://schemas.microsoft.com/office/powerpoint/2010/main" val="3948921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45BAAF6-F12B-454C-BA80-CD7AF45FCC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7F555C-F4AD-AF48-B924-72C8067A0D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4E9D9D3-8153-B441-8925-3E3CEDDE809D}"/>
              </a:ext>
            </a:extLst>
          </p:cNvPr>
          <p:cNvSpPr>
            <a:spLocks noGrp="1" noChangeArrowheads="1"/>
          </p:cNvSpPr>
          <p:nvPr>
            <p:ph type="sldNum" sz="quarter" idx="12"/>
          </p:nvPr>
        </p:nvSpPr>
        <p:spPr>
          <a:ln/>
        </p:spPr>
        <p:txBody>
          <a:bodyPr/>
          <a:lstStyle>
            <a:lvl1pPr>
              <a:defRPr/>
            </a:lvl1pPr>
          </a:lstStyle>
          <a:p>
            <a:pPr>
              <a:defRPr/>
            </a:pPr>
            <a:fld id="{45E564E6-DBEF-2546-A6AE-4358AC8CC547}" type="slidenum">
              <a:rPr lang="en-US" altLang="zh-CN"/>
              <a:pPr>
                <a:defRPr/>
              </a:pPr>
              <a:t>‹#›</a:t>
            </a:fld>
            <a:endParaRPr lang="en-US" altLang="zh-CN"/>
          </a:p>
        </p:txBody>
      </p:sp>
    </p:spTree>
    <p:extLst>
      <p:ext uri="{BB962C8B-B14F-4D97-AF65-F5344CB8AC3E}">
        <p14:creationId xmlns:p14="http://schemas.microsoft.com/office/powerpoint/2010/main" val="11311844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7BA59D4-3D09-7842-9D1C-284602B6C5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1939350-89DB-7841-A1A9-F16E20DB09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FBEEDF2-3E02-0F46-AF76-AF2E18134526}"/>
              </a:ext>
            </a:extLst>
          </p:cNvPr>
          <p:cNvSpPr>
            <a:spLocks noGrp="1" noChangeArrowheads="1"/>
          </p:cNvSpPr>
          <p:nvPr>
            <p:ph type="sldNum" sz="quarter" idx="12"/>
          </p:nvPr>
        </p:nvSpPr>
        <p:spPr>
          <a:ln/>
        </p:spPr>
        <p:txBody>
          <a:bodyPr/>
          <a:lstStyle>
            <a:lvl1pPr>
              <a:defRPr/>
            </a:lvl1pPr>
          </a:lstStyle>
          <a:p>
            <a:pPr>
              <a:defRPr/>
            </a:pPr>
            <a:fld id="{B2F6A8DA-7C2C-2041-8996-18DB33E991A3}" type="slidenum">
              <a:rPr lang="en-US" altLang="zh-CN"/>
              <a:pPr>
                <a:defRPr/>
              </a:pPr>
              <a:t>‹#›</a:t>
            </a:fld>
            <a:endParaRPr lang="en-US" altLang="zh-CN"/>
          </a:p>
        </p:txBody>
      </p:sp>
    </p:spTree>
    <p:extLst>
      <p:ext uri="{BB962C8B-B14F-4D97-AF65-F5344CB8AC3E}">
        <p14:creationId xmlns:p14="http://schemas.microsoft.com/office/powerpoint/2010/main" val="2315599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F005D29-B596-2943-89BC-FFC979F1EE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E882353-A3B2-FE45-9204-E23EE2AA7E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54FF1BD-82EC-C24D-BE84-A60C3E8CED41}"/>
              </a:ext>
            </a:extLst>
          </p:cNvPr>
          <p:cNvSpPr>
            <a:spLocks noGrp="1" noChangeArrowheads="1"/>
          </p:cNvSpPr>
          <p:nvPr>
            <p:ph type="sldNum" sz="quarter" idx="12"/>
          </p:nvPr>
        </p:nvSpPr>
        <p:spPr>
          <a:ln/>
        </p:spPr>
        <p:txBody>
          <a:bodyPr/>
          <a:lstStyle>
            <a:lvl1pPr>
              <a:defRPr/>
            </a:lvl1pPr>
          </a:lstStyle>
          <a:p>
            <a:pPr>
              <a:defRPr/>
            </a:pPr>
            <a:fld id="{DFE85A8A-278A-AC40-8F8E-11BD3A944BF8}" type="slidenum">
              <a:rPr lang="en-US" altLang="zh-CN"/>
              <a:pPr>
                <a:defRPr/>
              </a:pPr>
              <a:t>‹#›</a:t>
            </a:fld>
            <a:endParaRPr lang="en-US" altLang="zh-CN"/>
          </a:p>
        </p:txBody>
      </p:sp>
    </p:spTree>
    <p:extLst>
      <p:ext uri="{BB962C8B-B14F-4D97-AF65-F5344CB8AC3E}">
        <p14:creationId xmlns:p14="http://schemas.microsoft.com/office/powerpoint/2010/main" val="527067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E38639F-3686-5343-A71C-8DF2F32FBB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489F4C5A-68CB-D74B-8E5D-B24A6C27D9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7E499D8-100D-CC48-9605-B88DF12F040E}"/>
              </a:ext>
            </a:extLst>
          </p:cNvPr>
          <p:cNvSpPr>
            <a:spLocks noGrp="1" noChangeArrowheads="1"/>
          </p:cNvSpPr>
          <p:nvPr>
            <p:ph type="sldNum" sz="quarter" idx="12"/>
          </p:nvPr>
        </p:nvSpPr>
        <p:spPr>
          <a:ln/>
        </p:spPr>
        <p:txBody>
          <a:bodyPr/>
          <a:lstStyle>
            <a:lvl1pPr>
              <a:defRPr/>
            </a:lvl1pPr>
          </a:lstStyle>
          <a:p>
            <a:pPr>
              <a:defRPr/>
            </a:pPr>
            <a:fld id="{CCBF4325-A9D7-7D46-B64C-32A2DB9BC48A}" type="slidenum">
              <a:rPr lang="en-US" altLang="zh-CN"/>
              <a:pPr>
                <a:defRPr/>
              </a:pPr>
              <a:t>‹#›</a:t>
            </a:fld>
            <a:endParaRPr lang="en-US" altLang="zh-CN"/>
          </a:p>
        </p:txBody>
      </p:sp>
    </p:spTree>
    <p:extLst>
      <p:ext uri="{BB962C8B-B14F-4D97-AF65-F5344CB8AC3E}">
        <p14:creationId xmlns:p14="http://schemas.microsoft.com/office/powerpoint/2010/main" val="242037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9A99F5F-BAB9-4BE0-84BC-D4D146690A4B}" type="slidenum">
              <a:rPr lang="en-US" altLang="zh-CN"/>
              <a:pPr/>
              <a:t>‹#›</a:t>
            </a:fld>
            <a:endParaRPr lang="en-US" altLang="zh-CN"/>
          </a:p>
        </p:txBody>
      </p:sp>
    </p:spTree>
    <p:extLst>
      <p:ext uri="{BB962C8B-B14F-4D97-AF65-F5344CB8AC3E}">
        <p14:creationId xmlns:p14="http://schemas.microsoft.com/office/powerpoint/2010/main" val="72175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5E12CFE-CBA0-BB4E-9727-0974F17329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E8EC568-95A9-C44B-8FA6-339D5DFE9E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BDAA9AB-F651-C34C-98F0-E0B8D139B08C}"/>
              </a:ext>
            </a:extLst>
          </p:cNvPr>
          <p:cNvSpPr>
            <a:spLocks noGrp="1" noChangeArrowheads="1"/>
          </p:cNvSpPr>
          <p:nvPr>
            <p:ph type="sldNum" sz="quarter" idx="12"/>
          </p:nvPr>
        </p:nvSpPr>
        <p:spPr>
          <a:ln/>
        </p:spPr>
        <p:txBody>
          <a:bodyPr/>
          <a:lstStyle>
            <a:lvl1pPr>
              <a:defRPr/>
            </a:lvl1pPr>
          </a:lstStyle>
          <a:p>
            <a:pPr>
              <a:defRPr/>
            </a:pPr>
            <a:fld id="{CA62EFCF-B23B-8B47-AEDE-BC69909886D0}" type="slidenum">
              <a:rPr lang="en-US" altLang="zh-CN"/>
              <a:pPr>
                <a:defRPr/>
              </a:pPr>
              <a:t>‹#›</a:t>
            </a:fld>
            <a:endParaRPr lang="en-US" altLang="zh-CN"/>
          </a:p>
        </p:txBody>
      </p:sp>
    </p:spTree>
    <p:extLst>
      <p:ext uri="{BB962C8B-B14F-4D97-AF65-F5344CB8AC3E}">
        <p14:creationId xmlns:p14="http://schemas.microsoft.com/office/powerpoint/2010/main" val="30017710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489F61A-E75A-E44D-996F-4B8EFF4327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C0DD14E-0B39-1E41-A1FB-DB892723BF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E061114-C985-E649-B902-4EE3AB12EBA5}"/>
              </a:ext>
            </a:extLst>
          </p:cNvPr>
          <p:cNvSpPr>
            <a:spLocks noGrp="1" noChangeArrowheads="1"/>
          </p:cNvSpPr>
          <p:nvPr>
            <p:ph type="sldNum" sz="quarter" idx="12"/>
          </p:nvPr>
        </p:nvSpPr>
        <p:spPr>
          <a:ln/>
        </p:spPr>
        <p:txBody>
          <a:bodyPr/>
          <a:lstStyle>
            <a:lvl1pPr>
              <a:defRPr/>
            </a:lvl1pPr>
          </a:lstStyle>
          <a:p>
            <a:pPr>
              <a:defRPr/>
            </a:pPr>
            <a:fld id="{1A813481-D0AA-A94C-B76A-8150205190D3}" type="slidenum">
              <a:rPr lang="en-US" altLang="zh-CN"/>
              <a:pPr>
                <a:defRPr/>
              </a:pPr>
              <a:t>‹#›</a:t>
            </a:fld>
            <a:endParaRPr lang="en-US" altLang="zh-CN"/>
          </a:p>
        </p:txBody>
      </p:sp>
    </p:spTree>
    <p:extLst>
      <p:ext uri="{BB962C8B-B14F-4D97-AF65-F5344CB8AC3E}">
        <p14:creationId xmlns:p14="http://schemas.microsoft.com/office/powerpoint/2010/main" val="29626815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E46C69F-4A27-F744-AC10-132933C334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E98AA48-C30A-634D-A4B7-61A2D848F2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55E4F55-F0DC-DF4F-A96C-93A481794B43}"/>
              </a:ext>
            </a:extLst>
          </p:cNvPr>
          <p:cNvSpPr>
            <a:spLocks noGrp="1" noChangeArrowheads="1"/>
          </p:cNvSpPr>
          <p:nvPr>
            <p:ph type="sldNum" sz="quarter" idx="12"/>
          </p:nvPr>
        </p:nvSpPr>
        <p:spPr>
          <a:ln/>
        </p:spPr>
        <p:txBody>
          <a:bodyPr/>
          <a:lstStyle>
            <a:lvl1pPr>
              <a:defRPr/>
            </a:lvl1pPr>
          </a:lstStyle>
          <a:p>
            <a:pPr>
              <a:defRPr/>
            </a:pPr>
            <a:fld id="{477A1173-1D09-9844-8856-760B0226C357}" type="slidenum">
              <a:rPr lang="en-US" altLang="zh-CN"/>
              <a:pPr>
                <a:defRPr/>
              </a:pPr>
              <a:t>‹#›</a:t>
            </a:fld>
            <a:endParaRPr lang="en-US" altLang="zh-CN"/>
          </a:p>
        </p:txBody>
      </p:sp>
    </p:spTree>
    <p:extLst>
      <p:ext uri="{BB962C8B-B14F-4D97-AF65-F5344CB8AC3E}">
        <p14:creationId xmlns:p14="http://schemas.microsoft.com/office/powerpoint/2010/main" val="30146287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286000" cy="65833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74638"/>
            <a:ext cx="6705600" cy="6583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A5E8C5E-BFD1-534D-9CC2-7EE93E8975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3A9AFDB-D8F4-1E46-81E6-36B567230FE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7FEED38-AFA6-BE4D-AEED-2B37FC4ACA14}"/>
              </a:ext>
            </a:extLst>
          </p:cNvPr>
          <p:cNvSpPr>
            <a:spLocks noGrp="1" noChangeArrowheads="1"/>
          </p:cNvSpPr>
          <p:nvPr>
            <p:ph type="sldNum" sz="quarter" idx="12"/>
          </p:nvPr>
        </p:nvSpPr>
        <p:spPr>
          <a:ln/>
        </p:spPr>
        <p:txBody>
          <a:bodyPr/>
          <a:lstStyle>
            <a:lvl1pPr>
              <a:defRPr/>
            </a:lvl1pPr>
          </a:lstStyle>
          <a:p>
            <a:pPr>
              <a:defRPr/>
            </a:pPr>
            <a:fld id="{D64E264B-8C80-5D40-8967-B69C33A95953}" type="slidenum">
              <a:rPr lang="en-US" altLang="zh-CN"/>
              <a:pPr>
                <a:defRPr/>
              </a:pPr>
              <a:t>‹#›</a:t>
            </a:fld>
            <a:endParaRPr lang="en-US" altLang="zh-CN"/>
          </a:p>
        </p:txBody>
      </p:sp>
    </p:spTree>
    <p:extLst>
      <p:ext uri="{BB962C8B-B14F-4D97-AF65-F5344CB8AC3E}">
        <p14:creationId xmlns:p14="http://schemas.microsoft.com/office/powerpoint/2010/main" val="63563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FB299FA-D739-4B59-81B5-3E20A08861F4}" type="slidenum">
              <a:rPr lang="en-US" altLang="zh-CN"/>
              <a:pPr/>
              <a:t>‹#›</a:t>
            </a:fld>
            <a:endParaRPr lang="en-US" altLang="zh-CN"/>
          </a:p>
        </p:txBody>
      </p:sp>
    </p:spTree>
    <p:extLst>
      <p:ext uri="{BB962C8B-B14F-4D97-AF65-F5344CB8AC3E}">
        <p14:creationId xmlns:p14="http://schemas.microsoft.com/office/powerpoint/2010/main" val="281157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FFCC569-B828-46AD-B344-F57417265D79}" type="slidenum">
              <a:rPr lang="en-US" altLang="zh-CN"/>
              <a:pPr/>
              <a:t>‹#›</a:t>
            </a:fld>
            <a:endParaRPr lang="en-US" altLang="zh-CN"/>
          </a:p>
        </p:txBody>
      </p:sp>
    </p:spTree>
    <p:extLst>
      <p:ext uri="{BB962C8B-B14F-4D97-AF65-F5344CB8AC3E}">
        <p14:creationId xmlns:p14="http://schemas.microsoft.com/office/powerpoint/2010/main" val="162263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F0B58C8E-3EF7-497B-888A-88ABA4C4AE5B}" type="slidenum">
              <a:rPr lang="en-US" altLang="zh-CN"/>
              <a:pPr/>
              <a:t>‹#›</a:t>
            </a:fld>
            <a:endParaRPr lang="en-US" altLang="zh-CN"/>
          </a:p>
        </p:txBody>
      </p:sp>
    </p:spTree>
    <p:extLst>
      <p:ext uri="{BB962C8B-B14F-4D97-AF65-F5344CB8AC3E}">
        <p14:creationId xmlns:p14="http://schemas.microsoft.com/office/powerpoint/2010/main" val="371860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8D69050C-C5C0-4C2A-8837-D75C8562CAD5}" type="slidenum">
              <a:rPr lang="en-US" altLang="zh-CN"/>
              <a:pPr/>
              <a:t>‹#›</a:t>
            </a:fld>
            <a:endParaRPr lang="en-US" altLang="zh-CN"/>
          </a:p>
        </p:txBody>
      </p:sp>
    </p:spTree>
    <p:extLst>
      <p:ext uri="{BB962C8B-B14F-4D97-AF65-F5344CB8AC3E}">
        <p14:creationId xmlns:p14="http://schemas.microsoft.com/office/powerpoint/2010/main" val="1849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FC6D2E0-0B8B-45B5-B38E-FF5B298E7F57}" type="slidenum">
              <a:rPr lang="en-US" altLang="zh-CN"/>
              <a:pPr/>
              <a:t>‹#›</a:t>
            </a:fld>
            <a:endParaRPr lang="en-US" altLang="zh-CN"/>
          </a:p>
        </p:txBody>
      </p:sp>
    </p:spTree>
    <p:extLst>
      <p:ext uri="{BB962C8B-B14F-4D97-AF65-F5344CB8AC3E}">
        <p14:creationId xmlns:p14="http://schemas.microsoft.com/office/powerpoint/2010/main" val="290264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0A146220-E3E9-4550-8C09-BB27D26166D8}" type="slidenum">
              <a:rPr lang="en-US" altLang="zh-CN"/>
              <a:pPr/>
              <a:t>‹#›</a:t>
            </a:fld>
            <a:endParaRPr lang="en-US" altLang="zh-CN"/>
          </a:p>
        </p:txBody>
      </p:sp>
    </p:spTree>
    <p:extLst>
      <p:ext uri="{BB962C8B-B14F-4D97-AF65-F5344CB8AC3E}">
        <p14:creationId xmlns:p14="http://schemas.microsoft.com/office/powerpoint/2010/main" val="191452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anose="020B0604030504040204" pitchFamily="34" charset="0"/>
              </a:defRPr>
            </a:lvl1pPr>
          </a:lstStyle>
          <a:p>
            <a:fld id="{F7F7FDB2-3292-4D32-A6B3-A0FBE55C708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EB8713-D5EB-BD4C-9B49-3DE40FFB938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C13AD8D-BCAA-9445-A746-0E9BF2406A1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5ED9D31E-1130-2B4D-A435-FEFDC64FBE2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D74492C8-A49F-7545-960D-E05205C3B9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5D76E6C1-86CC-DD4B-BB81-36C070CFAEE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FDEE6BDF-8890-BB4F-A3BA-D4571A96E746}" type="slidenum">
              <a:rPr lang="en-US" altLang="zh-CN"/>
              <a:pPr>
                <a:defRPr/>
              </a:pPr>
              <a:t>‹#›</a:t>
            </a:fld>
            <a:endParaRPr lang="en-US" altLang="zh-CN"/>
          </a:p>
        </p:txBody>
      </p:sp>
    </p:spTree>
    <p:extLst>
      <p:ext uri="{BB962C8B-B14F-4D97-AF65-F5344CB8AC3E}">
        <p14:creationId xmlns:p14="http://schemas.microsoft.com/office/powerpoint/2010/main" val="516718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pitchFamily="2" charset="-122"/>
        </a:defRPr>
      </a:lvl2pPr>
      <a:lvl3pPr algn="ctr" rtl="0" eaLnBrk="0" fontAlgn="base" hangingPunct="0">
        <a:spcBef>
          <a:spcPct val="0"/>
        </a:spcBef>
        <a:spcAft>
          <a:spcPct val="0"/>
        </a:spcAft>
        <a:defRPr sz="4400" b="1">
          <a:solidFill>
            <a:schemeClr val="tx2"/>
          </a:solidFill>
          <a:latin typeface="Verdana" pitchFamily="34" charset="0"/>
          <a:ea typeface="宋体" pitchFamily="2" charset="-122"/>
        </a:defRPr>
      </a:lvl3pPr>
      <a:lvl4pPr algn="ctr" rtl="0" eaLnBrk="0" fontAlgn="base" hangingPunct="0">
        <a:spcBef>
          <a:spcPct val="0"/>
        </a:spcBef>
        <a:spcAft>
          <a:spcPct val="0"/>
        </a:spcAft>
        <a:defRPr sz="4400" b="1">
          <a:solidFill>
            <a:schemeClr val="tx2"/>
          </a:solidFill>
          <a:latin typeface="Verdana" pitchFamily="34" charset="0"/>
          <a:ea typeface="宋体" pitchFamily="2" charset="-122"/>
        </a:defRPr>
      </a:lvl4pPr>
      <a:lvl5pPr algn="ctr" rtl="0" eaLnBrk="0" fontAlgn="base" hangingPunct="0">
        <a:spcBef>
          <a:spcPct val="0"/>
        </a:spcBef>
        <a:spcAft>
          <a:spcPct val="0"/>
        </a:spcAft>
        <a:defRPr sz="4400" b="1">
          <a:solidFill>
            <a:schemeClr val="tx2"/>
          </a:solidFill>
          <a:latin typeface="Verdana" pitchFamily="34" charset="0"/>
          <a:ea typeface="宋体" pitchFamily="2" charset="-122"/>
        </a:defRPr>
      </a:lvl5pPr>
      <a:lvl6pPr marL="457200" algn="ctr" rtl="0" fontAlgn="base">
        <a:spcBef>
          <a:spcPct val="0"/>
        </a:spcBef>
        <a:spcAft>
          <a:spcPct val="0"/>
        </a:spcAft>
        <a:defRPr sz="4400" b="1">
          <a:solidFill>
            <a:schemeClr val="tx2"/>
          </a:solidFill>
          <a:latin typeface="Verdana" pitchFamily="34" charset="0"/>
          <a:ea typeface="宋体" pitchFamily="2" charset="-122"/>
        </a:defRPr>
      </a:lvl6pPr>
      <a:lvl7pPr marL="914400" algn="ctr" rtl="0" fontAlgn="base">
        <a:spcBef>
          <a:spcPct val="0"/>
        </a:spcBef>
        <a:spcAft>
          <a:spcPct val="0"/>
        </a:spcAft>
        <a:defRPr sz="4400" b="1">
          <a:solidFill>
            <a:schemeClr val="tx2"/>
          </a:solidFill>
          <a:latin typeface="Verdana" pitchFamily="34" charset="0"/>
          <a:ea typeface="宋体" pitchFamily="2" charset="-122"/>
        </a:defRPr>
      </a:lvl7pPr>
      <a:lvl8pPr marL="1371600" algn="ctr" rtl="0" fontAlgn="base">
        <a:spcBef>
          <a:spcPct val="0"/>
        </a:spcBef>
        <a:spcAft>
          <a:spcPct val="0"/>
        </a:spcAft>
        <a:defRPr sz="4400" b="1">
          <a:solidFill>
            <a:schemeClr val="tx2"/>
          </a:solidFill>
          <a:latin typeface="Verdana" pitchFamily="34" charset="0"/>
          <a:ea typeface="宋体" pitchFamily="2" charset="-122"/>
        </a:defRPr>
      </a:lvl8pPr>
      <a:lvl9pPr marL="1828800" algn="ctr" rtl="0" fontAlgn="base">
        <a:spcBef>
          <a:spcPct val="0"/>
        </a:spcBef>
        <a:spcAft>
          <a:spcPct val="0"/>
        </a:spcAft>
        <a:defRPr sz="44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2B729C2-546A-8C4F-AC3C-F568E30FEA29}"/>
              </a:ext>
            </a:extLst>
          </p:cNvPr>
          <p:cNvSpPr>
            <a:spLocks noGrp="1" noChangeArrowheads="1"/>
          </p:cNvSpPr>
          <p:nvPr>
            <p:ph type="title"/>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69BFD02-61DB-E543-8045-73BAC6CFAA03}"/>
              </a:ext>
            </a:extLst>
          </p:cNvPr>
          <p:cNvSpPr>
            <a:spLocks noGrp="1" noChangeArrowheads="1"/>
          </p:cNvSpPr>
          <p:nvPr>
            <p:ph type="body" idx="1"/>
          </p:nvPr>
        </p:nvSpPr>
        <p:spPr bwMode="auto">
          <a:xfrm>
            <a:off x="457200" y="16002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8F71097-817A-034D-A80B-7F7B47CCA3BD}"/>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E08D768D-EE6E-8644-8194-B2ACAB54162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BF0010C6-46E7-EE41-A409-0BE4F8BC21B2}"/>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Verdana" panose="020B0604030504040204" pitchFamily="34" charset="0"/>
              </a:defRPr>
            </a:lvl1pPr>
          </a:lstStyle>
          <a:p>
            <a:pPr>
              <a:defRPr/>
            </a:pPr>
            <a:fld id="{D8DD3A9E-C818-2B42-8694-FA3FE5853664}" type="slidenum">
              <a:rPr lang="en-US" altLang="zh-CN"/>
              <a:pPr>
                <a:defRPr/>
              </a:pPr>
              <a:t>‹#›</a:t>
            </a:fld>
            <a:endParaRPr lang="en-US" altLang="zh-CN"/>
          </a:p>
        </p:txBody>
      </p:sp>
    </p:spTree>
    <p:extLst>
      <p:ext uri="{BB962C8B-B14F-4D97-AF65-F5344CB8AC3E}">
        <p14:creationId xmlns:p14="http://schemas.microsoft.com/office/powerpoint/2010/main" val="3861355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hyperlink" Target="https://www.youtube.com/watch?v=y40-tY5WJ8A" TargetMode="Externa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hyperlink" Target="https://www.youtube.com/watch?v=BwJXPRj_CUM" TargetMode="External"/><Relationship Id="rId2" Type="http://schemas.openxmlformats.org/officeDocument/2006/relationships/hyperlink" Target="http://v.youku.com/v_show/id_XNjUyNzEzMzE2.html?spm=a2h0j.8191423.module_basic_relation.5~5!2~5~5!13~5!2~1~3~A"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subTitle" idx="1"/>
          </p:nvPr>
        </p:nvSpPr>
        <p:spPr>
          <a:xfrm>
            <a:off x="0" y="4495800"/>
            <a:ext cx="9144000" cy="1524000"/>
          </a:xfrm>
        </p:spPr>
        <p:txBody>
          <a:bodyPr/>
          <a:lstStyle/>
          <a:p>
            <a:pPr algn="l" eaLnBrk="1" hangingPunct="1">
              <a:lnSpc>
                <a:spcPct val="90000"/>
              </a:lnSpc>
            </a:pPr>
            <a:r>
              <a:rPr lang="en-US" altLang="zh-CN" sz="2800" dirty="0"/>
              <a:t>Kai Bu</a:t>
            </a:r>
          </a:p>
          <a:p>
            <a:pPr algn="l" eaLnBrk="1" hangingPunct="1">
              <a:lnSpc>
                <a:spcPct val="90000"/>
              </a:lnSpc>
            </a:pPr>
            <a:r>
              <a:rPr lang="en-US" altLang="zh-CN" sz="2800" dirty="0" err="1"/>
              <a:t>kaibu@zju.edu.cn</a:t>
            </a:r>
            <a:endParaRPr lang="en-US" altLang="zh-CN" sz="2800" dirty="0"/>
          </a:p>
          <a:p>
            <a:pPr algn="l" eaLnBrk="1" hangingPunct="1">
              <a:lnSpc>
                <a:spcPct val="90000"/>
              </a:lnSpc>
            </a:pPr>
            <a:r>
              <a:rPr lang="en-US" altLang="zh-CN" sz="2800" dirty="0"/>
              <a:t>http://</a:t>
            </a:r>
            <a:r>
              <a:rPr lang="en-US" altLang="zh-CN" sz="2800" dirty="0" err="1"/>
              <a:t>list.zju.edu.cn</a:t>
            </a:r>
            <a:r>
              <a:rPr lang="en-US" altLang="zh-CN" sz="2800" dirty="0"/>
              <a:t>/</a:t>
            </a:r>
            <a:r>
              <a:rPr lang="en-US" altLang="zh-CN" sz="2800" dirty="0" err="1"/>
              <a:t>kaibu</a:t>
            </a:r>
            <a:r>
              <a:rPr lang="en-US" altLang="zh-CN" sz="2800" dirty="0"/>
              <a:t>/comparch2022</a:t>
            </a:r>
            <a:endParaRPr lang="en-US" altLang="zh-CN" sz="2800" i="1" dirty="0"/>
          </a:p>
        </p:txBody>
      </p:sp>
      <p:sp>
        <p:nvSpPr>
          <p:cNvPr id="4" name="矩形 3"/>
          <p:cNvSpPr/>
          <p:nvPr/>
        </p:nvSpPr>
        <p:spPr>
          <a:xfrm>
            <a:off x="8083550" y="0"/>
            <a:ext cx="1060450" cy="93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600" b="1" dirty="0"/>
              <a:t>09</a:t>
            </a:r>
            <a:endParaRPr lang="zh-CN" altLang="en-US" sz="3600" b="1" dirty="0"/>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r>
              <a:rPr lang="en-US" altLang="zh-CN" dirty="0"/>
              <a:t>Architecture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Tree>
    <p:extLst>
      <p:ext uri="{BB962C8B-B14F-4D97-AF65-F5344CB8AC3E}">
        <p14:creationId xmlns:p14="http://schemas.microsoft.com/office/powerpoint/2010/main" val="29874197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9CCDB-8788-3044-AE51-328947A1D1FC}"/>
              </a:ext>
            </a:extLst>
          </p:cNvPr>
          <p:cNvSpPr>
            <a:spLocks noGrp="1"/>
          </p:cNvSpPr>
          <p:nvPr>
            <p:ph idx="1"/>
          </p:nvPr>
        </p:nvSpPr>
        <p:spPr>
          <a:xfrm>
            <a:off x="4648200" y="2514600"/>
            <a:ext cx="4495800" cy="4343400"/>
          </a:xfrm>
        </p:spPr>
        <p:txBody>
          <a:bodyPr/>
          <a:lstStyle/>
          <a:p>
            <a:pPr marL="0" indent="0">
              <a:buNone/>
            </a:pPr>
            <a:endParaRPr lang="en-CN" dirty="0">
              <a:solidFill>
                <a:srgbClr val="00B0F0"/>
              </a:solidFill>
            </a:endParaRPr>
          </a:p>
          <a:p>
            <a:pPr marL="0" indent="0">
              <a:buNone/>
            </a:pPr>
            <a:endParaRPr lang="en-CN" dirty="0">
              <a:solidFill>
                <a:srgbClr val="00B0F0"/>
              </a:solidFill>
            </a:endParaRPr>
          </a:p>
          <a:p>
            <a:pPr marL="0" indent="0">
              <a:buNone/>
            </a:pPr>
            <a:r>
              <a:rPr lang="en-CN" b="1" dirty="0">
                <a:solidFill>
                  <a:srgbClr val="00B0F0"/>
                </a:solidFill>
              </a:rPr>
              <a:t>16 SIMD Lanes</a:t>
            </a:r>
          </a:p>
        </p:txBody>
      </p:sp>
      <p:pic>
        <p:nvPicPr>
          <p:cNvPr id="5" name="Picture 4">
            <a:extLst>
              <a:ext uri="{FF2B5EF4-FFF2-40B4-BE49-F238E27FC236}">
                <a16:creationId xmlns:a16="http://schemas.microsoft.com/office/drawing/2014/main" id="{55EEE86F-B708-9842-B1AF-C01804E90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4839"/>
            <a:ext cx="9144000" cy="5383161"/>
          </a:xfrm>
          <a:prstGeom prst="rect">
            <a:avLst/>
          </a:prstGeom>
        </p:spPr>
      </p:pic>
      <p:sp>
        <p:nvSpPr>
          <p:cNvPr id="6" name="Title 1">
            <a:extLst>
              <a:ext uri="{FF2B5EF4-FFF2-40B4-BE49-F238E27FC236}">
                <a16:creationId xmlns:a16="http://schemas.microsoft.com/office/drawing/2014/main" id="{19D4E3EE-45A8-6D4A-B397-DAC061E71889}"/>
              </a:ext>
            </a:extLst>
          </p:cNvPr>
          <p:cNvSpPr txBox="1">
            <a:spLocks/>
          </p:cNvSpPr>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Pascal P100 GPU</a:t>
            </a:r>
            <a:br>
              <a:rPr lang="en-CN" kern="0" dirty="0">
                <a:solidFill>
                  <a:srgbClr val="00B0F0"/>
                </a:solidFill>
              </a:rPr>
            </a:br>
            <a:br>
              <a:rPr lang="en-CN" kern="0" dirty="0">
                <a:solidFill>
                  <a:srgbClr val="00B0F0"/>
                </a:solidFill>
              </a:rPr>
            </a:br>
            <a:endParaRPr lang="en-CN" kern="0" dirty="0">
              <a:solidFill>
                <a:srgbClr val="00B0F0"/>
              </a:solidFill>
            </a:endParaRPr>
          </a:p>
        </p:txBody>
      </p:sp>
      <p:sp>
        <p:nvSpPr>
          <p:cNvPr id="8" name="Content Placeholder 2">
            <a:extLst>
              <a:ext uri="{FF2B5EF4-FFF2-40B4-BE49-F238E27FC236}">
                <a16:creationId xmlns:a16="http://schemas.microsoft.com/office/drawing/2014/main" id="{77A49EF2-7178-8949-A79E-2AE4058E7E89}"/>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0" indent="0" algn="r" eaLnBrk="1" hangingPunct="1">
              <a:spcBef>
                <a:spcPct val="0"/>
              </a:spcBef>
              <a:buNone/>
            </a:pPr>
            <a:r>
              <a:rPr lang="en-US" altLang="zh-CN" sz="2400" b="1" kern="0" dirty="0">
                <a:solidFill>
                  <a:srgbClr val="00B0F0"/>
                </a:solidFill>
              </a:rPr>
              <a:t>56 </a:t>
            </a:r>
            <a:r>
              <a:rPr lang="en-CN" sz="2400" b="1" kern="0" dirty="0">
                <a:solidFill>
                  <a:schemeClr val="bg1"/>
                </a:solidFill>
                <a:ea typeface="宋体" panose="02010600030101010101" pitchFamily="2" charset="-122"/>
              </a:rPr>
              <a:t>Multithreaded</a:t>
            </a:r>
            <a:r>
              <a:rPr lang="zh-CN" altLang="en-US" sz="2400" b="1" kern="0" dirty="0">
                <a:solidFill>
                  <a:schemeClr val="bg1"/>
                </a:solidFill>
                <a:ea typeface="宋体" panose="02010600030101010101" pitchFamily="2" charset="-122"/>
              </a:rPr>
              <a:t> </a:t>
            </a:r>
            <a:r>
              <a:rPr lang="en-CN" sz="2400" b="1" kern="0" dirty="0">
                <a:solidFill>
                  <a:schemeClr val="bg1"/>
                </a:solidFill>
                <a:ea typeface="宋体" panose="02010600030101010101" pitchFamily="2" charset="-122"/>
              </a:rPr>
              <a:t>SIMD</a:t>
            </a:r>
            <a:r>
              <a:rPr lang="zh-CN" altLang="en-US" sz="2400" b="1" kern="0" dirty="0">
                <a:solidFill>
                  <a:schemeClr val="bg1"/>
                </a:solidFill>
                <a:ea typeface="宋体" panose="02010600030101010101" pitchFamily="2" charset="-122"/>
              </a:rPr>
              <a:t> </a:t>
            </a:r>
            <a:r>
              <a:rPr lang="en-CN" sz="2400" b="1" kern="0" dirty="0">
                <a:solidFill>
                  <a:schemeClr val="bg1"/>
                </a:solidFill>
                <a:ea typeface="宋体" panose="02010600030101010101" pitchFamily="2" charset="-122"/>
              </a:rPr>
              <a:t>Processor</a:t>
            </a:r>
          </a:p>
          <a:p>
            <a:pPr algn="r" eaLnBrk="1" hangingPunct="1">
              <a:buNone/>
              <a:defRPr/>
            </a:pPr>
            <a:r>
              <a:rPr lang="en-US" altLang="zh-CN" sz="2400" b="1" kern="0" dirty="0">
                <a:solidFill>
                  <a:srgbClr val="00B0F0"/>
                </a:solidFill>
              </a:rPr>
              <a:t> </a:t>
            </a:r>
          </a:p>
        </p:txBody>
      </p:sp>
      <p:sp>
        <p:nvSpPr>
          <p:cNvPr id="10" name="Title 1">
            <a:extLst>
              <a:ext uri="{FF2B5EF4-FFF2-40B4-BE49-F238E27FC236}">
                <a16:creationId xmlns:a16="http://schemas.microsoft.com/office/drawing/2014/main" id="{C0AB608B-9CF1-8B4C-AEA2-E16966AA4D58}"/>
              </a:ext>
            </a:extLst>
          </p:cNvPr>
          <p:cNvSpPr txBox="1">
            <a:spLocks/>
          </p:cNvSpPr>
          <p:nvPr/>
        </p:nvSpPr>
        <p:spPr bwMode="auto">
          <a:xfrm>
            <a:off x="2858400" y="727200"/>
            <a:ext cx="6286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sz="2400" kern="0" dirty="0">
                <a:solidFill>
                  <a:srgbClr val="00B0F0"/>
                </a:solidFill>
              </a:rPr>
              <a:t>Multithreaded</a:t>
            </a:r>
            <a:r>
              <a:rPr lang="zh-CN" altLang="en-US" sz="2400" kern="0" dirty="0">
                <a:solidFill>
                  <a:srgbClr val="00B0F0"/>
                </a:solidFill>
              </a:rPr>
              <a:t> </a:t>
            </a:r>
            <a:r>
              <a:rPr lang="en-CN" sz="2400" kern="0" dirty="0">
                <a:solidFill>
                  <a:srgbClr val="00B0F0"/>
                </a:solidFill>
              </a:rPr>
              <a:t>SIMD</a:t>
            </a:r>
            <a:r>
              <a:rPr lang="zh-CN" altLang="en-US" sz="2400" kern="0" dirty="0">
                <a:solidFill>
                  <a:srgbClr val="00B0F0"/>
                </a:solidFill>
              </a:rPr>
              <a:t> </a:t>
            </a:r>
            <a:r>
              <a:rPr lang="en-CN" sz="2400" kern="0" dirty="0">
                <a:solidFill>
                  <a:srgbClr val="00B0F0"/>
                </a:solidFill>
              </a:rPr>
              <a:t>Processor</a:t>
            </a:r>
          </a:p>
        </p:txBody>
      </p:sp>
      <p:sp>
        <p:nvSpPr>
          <p:cNvPr id="11" name="AutoShape 5">
            <a:extLst>
              <a:ext uri="{FF2B5EF4-FFF2-40B4-BE49-F238E27FC236}">
                <a16:creationId xmlns:a16="http://schemas.microsoft.com/office/drawing/2014/main" id="{A9652AB7-60F2-484B-88FD-937C7EC08666}"/>
              </a:ext>
            </a:extLst>
          </p:cNvPr>
          <p:cNvSpPr>
            <a:spLocks noChangeArrowheads="1"/>
          </p:cNvSpPr>
          <p:nvPr/>
        </p:nvSpPr>
        <p:spPr bwMode="auto">
          <a:xfrm>
            <a:off x="609600" y="2008239"/>
            <a:ext cx="609600" cy="10397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4249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D802-0709-8144-8B4D-EFEB020898E6}"/>
              </a:ext>
            </a:extLst>
          </p:cNvPr>
          <p:cNvSpPr>
            <a:spLocks noGrp="1"/>
          </p:cNvSpPr>
          <p:nvPr>
            <p:ph type="title"/>
          </p:nvPr>
        </p:nvSpPr>
        <p:spPr/>
        <p:txBody>
          <a:bodyPr/>
          <a:lstStyle/>
          <a:p>
            <a:r>
              <a:rPr lang="en-CN" dirty="0"/>
              <a:t>SIMD</a:t>
            </a:r>
            <a:r>
              <a:rPr lang="zh-CN" altLang="en-US" dirty="0"/>
              <a:t> </a:t>
            </a:r>
            <a:r>
              <a:rPr lang="en-US" altLang="zh-CN" dirty="0"/>
              <a:t>Thread Scheduler</a:t>
            </a:r>
            <a:endParaRPr lang="en-CN" dirty="0"/>
          </a:p>
        </p:txBody>
      </p:sp>
      <p:sp>
        <p:nvSpPr>
          <p:cNvPr id="3" name="Content Placeholder 2">
            <a:extLst>
              <a:ext uri="{FF2B5EF4-FFF2-40B4-BE49-F238E27FC236}">
                <a16:creationId xmlns:a16="http://schemas.microsoft.com/office/drawing/2014/main" id="{36663879-B7F4-EA43-AB05-D566C922E2BE}"/>
              </a:ext>
            </a:extLst>
          </p:cNvPr>
          <p:cNvSpPr>
            <a:spLocks noGrp="1"/>
          </p:cNvSpPr>
          <p:nvPr>
            <p:ph idx="1"/>
          </p:nvPr>
        </p:nvSpPr>
        <p:spPr/>
        <p:txBody>
          <a:bodyPr/>
          <a:lstStyle/>
          <a:p>
            <a:r>
              <a:rPr lang="en-US" dirty="0"/>
              <a:t>K</a:t>
            </a:r>
            <a:r>
              <a:rPr lang="en-CN" dirty="0"/>
              <a:t>now which threads of SIMD instructions are ready to run</a:t>
            </a:r>
          </a:p>
          <a:p>
            <a:r>
              <a:rPr lang="en-CN" dirty="0"/>
              <a:t>Send them off to a dispatch unit to be run on the multithreaded SIMD Processor</a:t>
            </a:r>
          </a:p>
        </p:txBody>
      </p:sp>
    </p:spTree>
    <p:extLst>
      <p:ext uri="{BB962C8B-B14F-4D97-AF65-F5344CB8AC3E}">
        <p14:creationId xmlns:p14="http://schemas.microsoft.com/office/powerpoint/2010/main" val="2070102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D802-0709-8144-8B4D-EFEB020898E6}"/>
              </a:ext>
            </a:extLst>
          </p:cNvPr>
          <p:cNvSpPr>
            <a:spLocks noGrp="1"/>
          </p:cNvSpPr>
          <p:nvPr>
            <p:ph type="title"/>
          </p:nvPr>
        </p:nvSpPr>
        <p:spPr/>
        <p:txBody>
          <a:bodyPr/>
          <a:lstStyle/>
          <a:p>
            <a:r>
              <a:rPr lang="en-CN" dirty="0"/>
              <a:t>SIMD</a:t>
            </a:r>
            <a:r>
              <a:rPr lang="zh-CN" altLang="en-US" dirty="0"/>
              <a:t> </a:t>
            </a:r>
            <a:r>
              <a:rPr lang="en-US" altLang="zh-CN" dirty="0"/>
              <a:t>Thread Scheduler</a:t>
            </a:r>
            <a:endParaRPr lang="en-CN" dirty="0"/>
          </a:p>
        </p:txBody>
      </p:sp>
      <p:sp>
        <p:nvSpPr>
          <p:cNvPr id="3" name="Content Placeholder 2">
            <a:extLst>
              <a:ext uri="{FF2B5EF4-FFF2-40B4-BE49-F238E27FC236}">
                <a16:creationId xmlns:a16="http://schemas.microsoft.com/office/drawing/2014/main" id="{36663879-B7F4-EA43-AB05-D566C922E2BE}"/>
              </a:ext>
            </a:extLst>
          </p:cNvPr>
          <p:cNvSpPr>
            <a:spLocks noGrp="1"/>
          </p:cNvSpPr>
          <p:nvPr>
            <p:ph idx="1"/>
          </p:nvPr>
        </p:nvSpPr>
        <p:spPr/>
        <p:txBody>
          <a:bodyPr/>
          <a:lstStyle/>
          <a:p>
            <a:r>
              <a:rPr lang="en-US" dirty="0"/>
              <a:t>Two-level GPU hardware schedulers:</a:t>
            </a:r>
            <a:endParaRPr lang="en-CN" dirty="0"/>
          </a:p>
          <a:p>
            <a:r>
              <a:rPr lang="en-CN" dirty="0">
                <a:solidFill>
                  <a:srgbClr val="00B0F0"/>
                </a:solidFill>
              </a:rPr>
              <a:t>Thread Block Scheduler</a:t>
            </a:r>
            <a:r>
              <a:rPr lang="en-CN" dirty="0"/>
              <a:t>                       assign thread blocks (bodies of vectorized loops) to multithreaded SIMD Processors;</a:t>
            </a:r>
          </a:p>
          <a:p>
            <a:r>
              <a:rPr lang="en-CN" dirty="0">
                <a:solidFill>
                  <a:srgbClr val="00B0F0"/>
                </a:solidFill>
              </a:rPr>
              <a:t>SIMD Thread Scheduler</a:t>
            </a:r>
            <a:r>
              <a:rPr lang="en-CN" dirty="0"/>
              <a:t>                      schedule when threads of SIMD instructions within a SIMD Processor should run</a:t>
            </a:r>
          </a:p>
        </p:txBody>
      </p:sp>
    </p:spTree>
    <p:extLst>
      <p:ext uri="{BB962C8B-B14F-4D97-AF65-F5344CB8AC3E}">
        <p14:creationId xmlns:p14="http://schemas.microsoft.com/office/powerpoint/2010/main" val="2140211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56A-B444-3444-9872-AB8060B10A4B}"/>
              </a:ext>
            </a:extLst>
          </p:cNvPr>
          <p:cNvSpPr>
            <a:spLocks noGrp="1"/>
          </p:cNvSpPr>
          <p:nvPr>
            <p:ph type="title"/>
          </p:nvPr>
        </p:nvSpPr>
        <p:spPr/>
        <p:txBody>
          <a:bodyPr/>
          <a:lstStyle/>
          <a:p>
            <a:r>
              <a:rPr lang="en-CN" dirty="0"/>
              <a:t>NVIDIA GPU ISA</a:t>
            </a:r>
          </a:p>
        </p:txBody>
      </p:sp>
      <p:sp>
        <p:nvSpPr>
          <p:cNvPr id="3" name="Content Placeholder 2">
            <a:extLst>
              <a:ext uri="{FF2B5EF4-FFF2-40B4-BE49-F238E27FC236}">
                <a16:creationId xmlns:a16="http://schemas.microsoft.com/office/drawing/2014/main" id="{2B10019B-3255-D645-B934-4A1E77F72240}"/>
              </a:ext>
            </a:extLst>
          </p:cNvPr>
          <p:cNvSpPr>
            <a:spLocks noGrp="1"/>
          </p:cNvSpPr>
          <p:nvPr>
            <p:ph idx="1"/>
          </p:nvPr>
        </p:nvSpPr>
        <p:spPr/>
        <p:txBody>
          <a:bodyPr/>
          <a:lstStyle/>
          <a:p>
            <a:r>
              <a:rPr lang="en-CN" dirty="0">
                <a:solidFill>
                  <a:srgbClr val="00B0F0"/>
                </a:solidFill>
              </a:rPr>
              <a:t>PTX: Parallel Thread Execution</a:t>
            </a:r>
            <a:r>
              <a:rPr lang="en-CN" dirty="0"/>
              <a:t>           provide a stable instruction set for compilers as well as compatibility across generations of GPUs</a:t>
            </a:r>
          </a:p>
          <a:p>
            <a:r>
              <a:rPr lang="en-CN" dirty="0"/>
              <a:t>PTX instructions translated to an internal form in software and load time on a GPU</a:t>
            </a:r>
          </a:p>
        </p:txBody>
      </p:sp>
    </p:spTree>
    <p:extLst>
      <p:ext uri="{BB962C8B-B14F-4D97-AF65-F5344CB8AC3E}">
        <p14:creationId xmlns:p14="http://schemas.microsoft.com/office/powerpoint/2010/main" val="39680888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56A-B444-3444-9872-AB8060B10A4B}"/>
              </a:ext>
            </a:extLst>
          </p:cNvPr>
          <p:cNvSpPr>
            <a:spLocks noGrp="1"/>
          </p:cNvSpPr>
          <p:nvPr>
            <p:ph type="title"/>
          </p:nvPr>
        </p:nvSpPr>
        <p:spPr/>
        <p:txBody>
          <a:bodyPr/>
          <a:lstStyle/>
          <a:p>
            <a:r>
              <a:rPr lang="en-CN" dirty="0"/>
              <a:t>NVIDIA GPU ISA</a:t>
            </a:r>
          </a:p>
        </p:txBody>
      </p:sp>
      <p:sp>
        <p:nvSpPr>
          <p:cNvPr id="3" name="Content Placeholder 2">
            <a:extLst>
              <a:ext uri="{FF2B5EF4-FFF2-40B4-BE49-F238E27FC236}">
                <a16:creationId xmlns:a16="http://schemas.microsoft.com/office/drawing/2014/main" id="{2B10019B-3255-D645-B934-4A1E77F72240}"/>
              </a:ext>
            </a:extLst>
          </p:cNvPr>
          <p:cNvSpPr>
            <a:spLocks noGrp="1"/>
          </p:cNvSpPr>
          <p:nvPr>
            <p:ph idx="1"/>
          </p:nvPr>
        </p:nvSpPr>
        <p:spPr/>
        <p:txBody>
          <a:bodyPr/>
          <a:lstStyle/>
          <a:p>
            <a:r>
              <a:rPr lang="en-CN" dirty="0">
                <a:solidFill>
                  <a:srgbClr val="00B0F0"/>
                </a:solidFill>
              </a:rPr>
              <a:t>PTX instruction format:                   opcode.type d, a, b, c.                        </a:t>
            </a:r>
            <a:r>
              <a:rPr lang="en-US" dirty="0">
                <a:solidFill>
                  <a:srgbClr val="00B0F0"/>
                </a:solidFill>
              </a:rPr>
              <a:t>d</a:t>
            </a:r>
            <a:r>
              <a:rPr lang="en-CN" dirty="0">
                <a:solidFill>
                  <a:srgbClr val="00B0F0"/>
                </a:solidFill>
              </a:rPr>
              <a:t>: </a:t>
            </a:r>
            <a:r>
              <a:rPr lang="en-CN" dirty="0"/>
              <a:t>destination operand                       </a:t>
            </a:r>
            <a:r>
              <a:rPr lang="en-CN" dirty="0">
                <a:solidFill>
                  <a:srgbClr val="00B0F0"/>
                </a:solidFill>
              </a:rPr>
              <a:t>a, b, c:</a:t>
            </a:r>
            <a:r>
              <a:rPr lang="en-CN" dirty="0"/>
              <a:t> source operands            </a:t>
            </a:r>
          </a:p>
          <a:p>
            <a:r>
              <a:rPr lang="en-US" dirty="0">
                <a:solidFill>
                  <a:srgbClr val="00B0F0"/>
                </a:solidFill>
              </a:rPr>
              <a:t>O</a:t>
            </a:r>
            <a:r>
              <a:rPr lang="en-CN" dirty="0">
                <a:solidFill>
                  <a:srgbClr val="00B0F0"/>
                </a:solidFill>
              </a:rPr>
              <a:t>peration types:</a:t>
            </a:r>
          </a:p>
        </p:txBody>
      </p:sp>
      <p:pic>
        <p:nvPicPr>
          <p:cNvPr id="4" name="Picture 3">
            <a:extLst>
              <a:ext uri="{FF2B5EF4-FFF2-40B4-BE49-F238E27FC236}">
                <a16:creationId xmlns:a16="http://schemas.microsoft.com/office/drawing/2014/main" id="{C4A8A22A-29A4-EE4B-BF7A-0E72F1F7325A}"/>
              </a:ext>
            </a:extLst>
          </p:cNvPr>
          <p:cNvPicPr>
            <a:picLocks noChangeAspect="1"/>
          </p:cNvPicPr>
          <p:nvPr/>
        </p:nvPicPr>
        <p:blipFill>
          <a:blip r:embed="rId2"/>
          <a:stretch>
            <a:fillRect/>
          </a:stretch>
        </p:blipFill>
        <p:spPr>
          <a:xfrm>
            <a:off x="0" y="4295687"/>
            <a:ext cx="9144000" cy="2486113"/>
          </a:xfrm>
          <a:prstGeom prst="rect">
            <a:avLst/>
          </a:prstGeom>
        </p:spPr>
      </p:pic>
    </p:spTree>
    <p:extLst>
      <p:ext uri="{BB962C8B-B14F-4D97-AF65-F5344CB8AC3E}">
        <p14:creationId xmlns:p14="http://schemas.microsoft.com/office/powerpoint/2010/main" val="17142459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56A-B444-3444-9872-AB8060B10A4B}"/>
              </a:ext>
            </a:extLst>
          </p:cNvPr>
          <p:cNvSpPr>
            <a:spLocks noGrp="1"/>
          </p:cNvSpPr>
          <p:nvPr>
            <p:ph type="title"/>
          </p:nvPr>
        </p:nvSpPr>
        <p:spPr/>
        <p:txBody>
          <a:bodyPr/>
          <a:lstStyle/>
          <a:p>
            <a:r>
              <a:rPr lang="en-CN" dirty="0"/>
              <a:t>NVIDIA GPU ISA</a:t>
            </a:r>
          </a:p>
        </p:txBody>
      </p:sp>
      <p:sp>
        <p:nvSpPr>
          <p:cNvPr id="3" name="Content Placeholder 2">
            <a:extLst>
              <a:ext uri="{FF2B5EF4-FFF2-40B4-BE49-F238E27FC236}">
                <a16:creationId xmlns:a16="http://schemas.microsoft.com/office/drawing/2014/main" id="{2B10019B-3255-D645-B934-4A1E77F72240}"/>
              </a:ext>
            </a:extLst>
          </p:cNvPr>
          <p:cNvSpPr>
            <a:spLocks noGrp="1"/>
          </p:cNvSpPr>
          <p:nvPr>
            <p:ph idx="1"/>
          </p:nvPr>
        </p:nvSpPr>
        <p:spPr>
          <a:xfrm>
            <a:off x="457200" y="1600200"/>
            <a:ext cx="8839200" cy="5257800"/>
          </a:xfrm>
        </p:spPr>
        <p:txBody>
          <a:bodyPr/>
          <a:lstStyle/>
          <a:p>
            <a:r>
              <a:rPr lang="en-CN" dirty="0">
                <a:solidFill>
                  <a:srgbClr val="00B0F0"/>
                </a:solidFill>
              </a:rPr>
              <a:t>PTX instruction format:                   opcode.type d, a, b, c.                        </a:t>
            </a:r>
            <a:r>
              <a:rPr lang="en-US" dirty="0">
                <a:solidFill>
                  <a:srgbClr val="00B0F0"/>
                </a:solidFill>
              </a:rPr>
              <a:t>d</a:t>
            </a:r>
            <a:r>
              <a:rPr lang="en-CN" dirty="0">
                <a:solidFill>
                  <a:srgbClr val="00B0F0"/>
                </a:solidFill>
              </a:rPr>
              <a:t>: </a:t>
            </a:r>
            <a:r>
              <a:rPr lang="en-CN" dirty="0"/>
              <a:t>destination operand                       </a:t>
            </a:r>
            <a:r>
              <a:rPr lang="en-CN" dirty="0">
                <a:solidFill>
                  <a:srgbClr val="00B0F0"/>
                </a:solidFill>
              </a:rPr>
              <a:t>a, b, c:</a:t>
            </a:r>
            <a:r>
              <a:rPr lang="en-CN" dirty="0"/>
              <a:t> source operands            </a:t>
            </a:r>
          </a:p>
          <a:p>
            <a:r>
              <a:rPr lang="en-US" dirty="0">
                <a:solidFill>
                  <a:srgbClr val="00B0F0"/>
                </a:solidFill>
              </a:rPr>
              <a:t>Source operands:                                </a:t>
            </a:r>
            <a:r>
              <a:rPr lang="en-US" dirty="0"/>
              <a:t>32-bit / 64-bit registers, constant</a:t>
            </a:r>
          </a:p>
          <a:p>
            <a:r>
              <a:rPr lang="en-US" dirty="0">
                <a:solidFill>
                  <a:srgbClr val="00B0F0"/>
                </a:solidFill>
              </a:rPr>
              <a:t>Destination operands:                        </a:t>
            </a:r>
            <a:r>
              <a:rPr lang="en-US" dirty="0"/>
              <a:t>registers for non-store instructions,    memory addresses for store instructions</a:t>
            </a:r>
            <a:endParaRPr lang="en-CN" dirty="0"/>
          </a:p>
        </p:txBody>
      </p:sp>
    </p:spTree>
    <p:extLst>
      <p:ext uri="{BB962C8B-B14F-4D97-AF65-F5344CB8AC3E}">
        <p14:creationId xmlns:p14="http://schemas.microsoft.com/office/powerpoint/2010/main" val="735319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F022-60A9-9740-AC7F-23AEBC96D14A}"/>
              </a:ext>
            </a:extLst>
          </p:cNvPr>
          <p:cNvSpPr>
            <a:spLocks noGrp="1"/>
          </p:cNvSpPr>
          <p:nvPr>
            <p:ph type="title"/>
          </p:nvPr>
        </p:nvSpPr>
        <p:spPr/>
        <p:txBody>
          <a:bodyPr/>
          <a:lstStyle/>
          <a:p>
            <a:r>
              <a:rPr lang="en-CN" dirty="0"/>
              <a:t>PTX Instructions</a:t>
            </a:r>
          </a:p>
        </p:txBody>
      </p:sp>
      <p:pic>
        <p:nvPicPr>
          <p:cNvPr id="4" name="Picture 3">
            <a:extLst>
              <a:ext uri="{FF2B5EF4-FFF2-40B4-BE49-F238E27FC236}">
                <a16:creationId xmlns:a16="http://schemas.microsoft.com/office/drawing/2014/main" id="{5FDE6B2A-93D2-CF4C-9D29-2297AB5953D0}"/>
              </a:ext>
            </a:extLst>
          </p:cNvPr>
          <p:cNvPicPr>
            <a:picLocks noChangeAspect="1"/>
          </p:cNvPicPr>
          <p:nvPr/>
        </p:nvPicPr>
        <p:blipFill>
          <a:blip r:embed="rId2"/>
          <a:stretch>
            <a:fillRect/>
          </a:stretch>
        </p:blipFill>
        <p:spPr>
          <a:xfrm>
            <a:off x="0" y="1577753"/>
            <a:ext cx="9144000" cy="4442047"/>
          </a:xfrm>
          <a:prstGeom prst="rect">
            <a:avLst/>
          </a:prstGeom>
        </p:spPr>
      </p:pic>
    </p:spTree>
    <p:extLst>
      <p:ext uri="{BB962C8B-B14F-4D97-AF65-F5344CB8AC3E}">
        <p14:creationId xmlns:p14="http://schemas.microsoft.com/office/powerpoint/2010/main" val="1642007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F022-60A9-9740-AC7F-23AEBC96D14A}"/>
              </a:ext>
            </a:extLst>
          </p:cNvPr>
          <p:cNvSpPr>
            <a:spLocks noGrp="1"/>
          </p:cNvSpPr>
          <p:nvPr>
            <p:ph type="title"/>
          </p:nvPr>
        </p:nvSpPr>
        <p:spPr/>
        <p:txBody>
          <a:bodyPr/>
          <a:lstStyle/>
          <a:p>
            <a:r>
              <a:rPr lang="en-CN" dirty="0"/>
              <a:t>PTX Instructions</a:t>
            </a:r>
          </a:p>
        </p:txBody>
      </p:sp>
      <p:pic>
        <p:nvPicPr>
          <p:cNvPr id="4" name="Picture 3">
            <a:extLst>
              <a:ext uri="{FF2B5EF4-FFF2-40B4-BE49-F238E27FC236}">
                <a16:creationId xmlns:a16="http://schemas.microsoft.com/office/drawing/2014/main" id="{5FDE6B2A-93D2-CF4C-9D29-2297AB5953D0}"/>
              </a:ext>
            </a:extLst>
          </p:cNvPr>
          <p:cNvPicPr>
            <a:picLocks noChangeAspect="1"/>
          </p:cNvPicPr>
          <p:nvPr/>
        </p:nvPicPr>
        <p:blipFill>
          <a:blip r:embed="rId2"/>
          <a:stretch>
            <a:fillRect/>
          </a:stretch>
        </p:blipFill>
        <p:spPr>
          <a:xfrm>
            <a:off x="0" y="1577753"/>
            <a:ext cx="9144000" cy="4442047"/>
          </a:xfrm>
          <a:prstGeom prst="rect">
            <a:avLst/>
          </a:prstGeom>
        </p:spPr>
      </p:pic>
      <p:pic>
        <p:nvPicPr>
          <p:cNvPr id="6" name="Picture 5">
            <a:extLst>
              <a:ext uri="{FF2B5EF4-FFF2-40B4-BE49-F238E27FC236}">
                <a16:creationId xmlns:a16="http://schemas.microsoft.com/office/drawing/2014/main" id="{165F533C-BC0D-5044-8F7F-B5730C2E99C2}"/>
              </a:ext>
            </a:extLst>
          </p:cNvPr>
          <p:cNvPicPr>
            <a:picLocks noChangeAspect="1"/>
          </p:cNvPicPr>
          <p:nvPr/>
        </p:nvPicPr>
        <p:blipFill>
          <a:blip r:embed="rId3"/>
          <a:stretch>
            <a:fillRect/>
          </a:stretch>
        </p:blipFill>
        <p:spPr>
          <a:xfrm>
            <a:off x="0" y="1956677"/>
            <a:ext cx="9144000" cy="4063123"/>
          </a:xfrm>
          <a:prstGeom prst="rect">
            <a:avLst/>
          </a:prstGeom>
        </p:spPr>
      </p:pic>
    </p:spTree>
    <p:extLst>
      <p:ext uri="{BB962C8B-B14F-4D97-AF65-F5344CB8AC3E}">
        <p14:creationId xmlns:p14="http://schemas.microsoft.com/office/powerpoint/2010/main" val="39100488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F022-60A9-9740-AC7F-23AEBC96D14A}"/>
              </a:ext>
            </a:extLst>
          </p:cNvPr>
          <p:cNvSpPr>
            <a:spLocks noGrp="1"/>
          </p:cNvSpPr>
          <p:nvPr>
            <p:ph type="title"/>
          </p:nvPr>
        </p:nvSpPr>
        <p:spPr/>
        <p:txBody>
          <a:bodyPr/>
          <a:lstStyle/>
          <a:p>
            <a:r>
              <a:rPr lang="en-CN" dirty="0"/>
              <a:t>PTX Instructions</a:t>
            </a:r>
          </a:p>
        </p:txBody>
      </p:sp>
      <p:pic>
        <p:nvPicPr>
          <p:cNvPr id="4" name="Picture 3">
            <a:extLst>
              <a:ext uri="{FF2B5EF4-FFF2-40B4-BE49-F238E27FC236}">
                <a16:creationId xmlns:a16="http://schemas.microsoft.com/office/drawing/2014/main" id="{5FDE6B2A-93D2-CF4C-9D29-2297AB5953D0}"/>
              </a:ext>
            </a:extLst>
          </p:cNvPr>
          <p:cNvPicPr>
            <a:picLocks noChangeAspect="1"/>
          </p:cNvPicPr>
          <p:nvPr/>
        </p:nvPicPr>
        <p:blipFill>
          <a:blip r:embed="rId2"/>
          <a:stretch>
            <a:fillRect/>
          </a:stretch>
        </p:blipFill>
        <p:spPr>
          <a:xfrm>
            <a:off x="0" y="1577753"/>
            <a:ext cx="9144000" cy="4442047"/>
          </a:xfrm>
          <a:prstGeom prst="rect">
            <a:avLst/>
          </a:prstGeom>
        </p:spPr>
      </p:pic>
      <p:sp>
        <p:nvSpPr>
          <p:cNvPr id="7" name="Rounded Rectangle 6">
            <a:extLst>
              <a:ext uri="{FF2B5EF4-FFF2-40B4-BE49-F238E27FC236}">
                <a16:creationId xmlns:a16="http://schemas.microsoft.com/office/drawing/2014/main" id="{7A9715C1-9F5B-6141-841D-4222E5456B30}"/>
              </a:ext>
            </a:extLst>
          </p:cNvPr>
          <p:cNvSpPr/>
          <p:nvPr/>
        </p:nvSpPr>
        <p:spPr>
          <a:xfrm>
            <a:off x="0" y="4114800"/>
            <a:ext cx="9144000" cy="2209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5" name="Picture 4">
            <a:extLst>
              <a:ext uri="{FF2B5EF4-FFF2-40B4-BE49-F238E27FC236}">
                <a16:creationId xmlns:a16="http://schemas.microsoft.com/office/drawing/2014/main" id="{504E8240-2AAD-5A46-A608-04C38748E61E}"/>
              </a:ext>
            </a:extLst>
          </p:cNvPr>
          <p:cNvPicPr>
            <a:picLocks noChangeAspect="1"/>
          </p:cNvPicPr>
          <p:nvPr/>
        </p:nvPicPr>
        <p:blipFill>
          <a:blip r:embed="rId3"/>
          <a:stretch>
            <a:fillRect/>
          </a:stretch>
        </p:blipFill>
        <p:spPr>
          <a:xfrm>
            <a:off x="0" y="1956677"/>
            <a:ext cx="9144000" cy="3021701"/>
          </a:xfrm>
          <a:prstGeom prst="rect">
            <a:avLst/>
          </a:prstGeom>
        </p:spPr>
      </p:pic>
    </p:spTree>
    <p:extLst>
      <p:ext uri="{BB962C8B-B14F-4D97-AF65-F5344CB8AC3E}">
        <p14:creationId xmlns:p14="http://schemas.microsoft.com/office/powerpoint/2010/main" val="3795976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PTX Instructions</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PTX:</a:t>
            </a:r>
          </a:p>
        </p:txBody>
      </p:sp>
      <p:pic>
        <p:nvPicPr>
          <p:cNvPr id="4" name="Picture 3">
            <a:extLst>
              <a:ext uri="{FF2B5EF4-FFF2-40B4-BE49-F238E27FC236}">
                <a16:creationId xmlns:a16="http://schemas.microsoft.com/office/drawing/2014/main" id="{98CD4BCB-9AE1-2E40-9C61-BD4831575F81}"/>
              </a:ext>
            </a:extLst>
          </p:cNvPr>
          <p:cNvPicPr>
            <a:picLocks noChangeAspect="1"/>
          </p:cNvPicPr>
          <p:nvPr/>
        </p:nvPicPr>
        <p:blipFill>
          <a:blip r:embed="rId2"/>
          <a:stretch>
            <a:fillRect/>
          </a:stretch>
        </p:blipFill>
        <p:spPr>
          <a:xfrm>
            <a:off x="874800" y="2209801"/>
            <a:ext cx="8269200" cy="3266180"/>
          </a:xfrm>
          <a:prstGeom prst="rect">
            <a:avLst/>
          </a:prstGeom>
        </p:spPr>
      </p:pic>
    </p:spTree>
    <p:extLst>
      <p:ext uri="{BB962C8B-B14F-4D97-AF65-F5344CB8AC3E}">
        <p14:creationId xmlns:p14="http://schemas.microsoft.com/office/powerpoint/2010/main" val="3116861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32 vector registers;</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each is 64-bit wide and</a:t>
            </a:r>
          </a:p>
          <a:p>
            <a:pPr algn="r" eaLnBrk="1" hangingPunct="1">
              <a:buFontTx/>
              <a:buNone/>
              <a:defRPr/>
            </a:pPr>
            <a:r>
              <a:rPr lang="en-US" altLang="zh-CN" sz="2000" b="1" kern="0" dirty="0">
                <a:solidFill>
                  <a:srgbClr val="00B0F0"/>
                </a:solidFill>
              </a:rPr>
              <a:t>holds a single vector;</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at least 16 read ports</a:t>
            </a:r>
          </a:p>
          <a:p>
            <a:pPr algn="r" eaLnBrk="1" hangingPunct="1">
              <a:buFontTx/>
              <a:buNone/>
              <a:defRPr/>
            </a:pPr>
            <a:r>
              <a:rPr lang="en-US" altLang="zh-CN" sz="2000" b="1" kern="0" dirty="0">
                <a:solidFill>
                  <a:srgbClr val="00B0F0"/>
                </a:solidFill>
              </a:rPr>
              <a:t>and 8 write ports</a:t>
            </a:r>
          </a:p>
          <a:p>
            <a:pPr algn="r" eaLnBrk="1" hangingPunct="1">
              <a:buFontTx/>
              <a:buNone/>
              <a:defRPr/>
            </a:pPr>
            <a:r>
              <a:rPr lang="en-US" altLang="zh-CN" sz="2000" b="1" kern="0" dirty="0">
                <a:solidFill>
                  <a:srgbClr val="00B0F0"/>
                </a:solidFill>
              </a:rPr>
              <a:t>connected to</a:t>
            </a:r>
          </a:p>
          <a:p>
            <a:pPr algn="r" eaLnBrk="1" hangingPunct="1">
              <a:buFontTx/>
              <a:buNone/>
              <a:defRPr/>
            </a:pPr>
            <a:r>
              <a:rPr lang="en-US" altLang="zh-CN" sz="2000" b="1" kern="0" dirty="0">
                <a:solidFill>
                  <a:srgbClr val="00B0F0"/>
                </a:solidFill>
              </a:rPr>
              <a:t>vector functional units</a:t>
            </a:r>
          </a:p>
          <a:p>
            <a:pPr algn="r" eaLnBrk="1" hangingPunct="1">
              <a:buFontTx/>
              <a:buNone/>
              <a:defRPr/>
            </a:pPr>
            <a:r>
              <a:rPr lang="en-US" altLang="zh-CN" sz="2000" b="1" kern="0" dirty="0">
                <a:solidFill>
                  <a:srgbClr val="00B0F0"/>
                </a:solidFill>
              </a:rPr>
              <a:t>by a pair of crossbar switches;</a:t>
            </a:r>
          </a:p>
          <a:p>
            <a:pPr algn="r" eaLnBrk="1" hangingPunct="1">
              <a:buFontTx/>
              <a:buNone/>
              <a:defRPr/>
            </a:pPr>
            <a:endParaRPr lang="en-US" altLang="zh-CN" sz="2000" b="1" kern="0" dirty="0">
              <a:solidFill>
                <a:srgbClr val="00B0F0"/>
              </a:solidFill>
            </a:endParaRPr>
          </a:p>
        </p:txBody>
      </p:sp>
      <p:sp>
        <p:nvSpPr>
          <p:cNvPr id="7" name="AutoShape 5">
            <a:extLst>
              <a:ext uri="{FF2B5EF4-FFF2-40B4-BE49-F238E27FC236}">
                <a16:creationId xmlns:a16="http://schemas.microsoft.com/office/drawing/2014/main" id="{5A98E6CF-2959-E044-ACED-58061A9C9AAF}"/>
              </a:ext>
            </a:extLst>
          </p:cNvPr>
          <p:cNvSpPr>
            <a:spLocks noChangeArrowheads="1"/>
          </p:cNvSpPr>
          <p:nvPr/>
        </p:nvSpPr>
        <p:spPr bwMode="auto">
          <a:xfrm>
            <a:off x="0" y="3048000"/>
            <a:ext cx="2362200" cy="2362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782615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PTX Instructions</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PTX:</a:t>
            </a:r>
          </a:p>
        </p:txBody>
      </p:sp>
      <p:pic>
        <p:nvPicPr>
          <p:cNvPr id="4" name="Picture 3">
            <a:extLst>
              <a:ext uri="{FF2B5EF4-FFF2-40B4-BE49-F238E27FC236}">
                <a16:creationId xmlns:a16="http://schemas.microsoft.com/office/drawing/2014/main" id="{98CD4BCB-9AE1-2E40-9C61-BD4831575F81}"/>
              </a:ext>
            </a:extLst>
          </p:cNvPr>
          <p:cNvPicPr>
            <a:picLocks noChangeAspect="1"/>
          </p:cNvPicPr>
          <p:nvPr/>
        </p:nvPicPr>
        <p:blipFill>
          <a:blip r:embed="rId2"/>
          <a:stretch>
            <a:fillRect/>
          </a:stretch>
        </p:blipFill>
        <p:spPr>
          <a:xfrm>
            <a:off x="874800" y="2209801"/>
            <a:ext cx="8269200" cy="3266180"/>
          </a:xfrm>
          <a:prstGeom prst="rect">
            <a:avLst/>
          </a:prstGeom>
        </p:spPr>
      </p:pic>
      <p:sp>
        <p:nvSpPr>
          <p:cNvPr id="5" name="Content Placeholder 2">
            <a:extLst>
              <a:ext uri="{FF2B5EF4-FFF2-40B4-BE49-F238E27FC236}">
                <a16:creationId xmlns:a16="http://schemas.microsoft.com/office/drawing/2014/main" id="{1FC6F4DB-EC26-ED40-8BCF-708445BC93CA}"/>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1 thread per element, 256 threads per block,</a:t>
            </a:r>
          </a:p>
        </p:txBody>
      </p:sp>
      <p:sp>
        <p:nvSpPr>
          <p:cNvPr id="6" name="Content Placeholder 2">
            <a:extLst>
              <a:ext uri="{FF2B5EF4-FFF2-40B4-BE49-F238E27FC236}">
                <a16:creationId xmlns:a16="http://schemas.microsoft.com/office/drawing/2014/main" id="{5F6DC14B-1F1F-D240-A935-D48A6E6391F8}"/>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compute thread index</a:t>
            </a:r>
          </a:p>
        </p:txBody>
      </p:sp>
      <p:sp>
        <p:nvSpPr>
          <p:cNvPr id="7" name="AutoShape 5">
            <a:extLst>
              <a:ext uri="{FF2B5EF4-FFF2-40B4-BE49-F238E27FC236}">
                <a16:creationId xmlns:a16="http://schemas.microsoft.com/office/drawing/2014/main" id="{64E18080-8FEC-A043-9CAB-7E774AE09E8C}"/>
              </a:ext>
            </a:extLst>
          </p:cNvPr>
          <p:cNvSpPr>
            <a:spLocks noChangeArrowheads="1"/>
          </p:cNvSpPr>
          <p:nvPr/>
        </p:nvSpPr>
        <p:spPr bwMode="auto">
          <a:xfrm>
            <a:off x="874800" y="2160638"/>
            <a:ext cx="8269200" cy="10397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23117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PTX Instructions</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PTX:</a:t>
            </a:r>
          </a:p>
        </p:txBody>
      </p:sp>
      <p:pic>
        <p:nvPicPr>
          <p:cNvPr id="4" name="Picture 3">
            <a:extLst>
              <a:ext uri="{FF2B5EF4-FFF2-40B4-BE49-F238E27FC236}">
                <a16:creationId xmlns:a16="http://schemas.microsoft.com/office/drawing/2014/main" id="{98CD4BCB-9AE1-2E40-9C61-BD4831575F81}"/>
              </a:ext>
            </a:extLst>
          </p:cNvPr>
          <p:cNvPicPr>
            <a:picLocks noChangeAspect="1"/>
          </p:cNvPicPr>
          <p:nvPr/>
        </p:nvPicPr>
        <p:blipFill>
          <a:blip r:embed="rId2"/>
          <a:stretch>
            <a:fillRect/>
          </a:stretch>
        </p:blipFill>
        <p:spPr>
          <a:xfrm>
            <a:off x="874800" y="2209801"/>
            <a:ext cx="8269200" cy="3266180"/>
          </a:xfrm>
          <a:prstGeom prst="rect">
            <a:avLst/>
          </a:prstGeom>
        </p:spPr>
      </p:pic>
      <p:sp>
        <p:nvSpPr>
          <p:cNvPr id="5" name="Content Placeholder 2">
            <a:extLst>
              <a:ext uri="{FF2B5EF4-FFF2-40B4-BE49-F238E27FC236}">
                <a16:creationId xmlns:a16="http://schemas.microsoft.com/office/drawing/2014/main" id="{1FC6F4DB-EC26-ED40-8BCF-708445BC93CA}"/>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each element is 64-bit = 8-byte,</a:t>
            </a:r>
          </a:p>
        </p:txBody>
      </p:sp>
      <p:sp>
        <p:nvSpPr>
          <p:cNvPr id="6" name="Content Placeholder 2">
            <a:extLst>
              <a:ext uri="{FF2B5EF4-FFF2-40B4-BE49-F238E27FC236}">
                <a16:creationId xmlns:a16="http://schemas.microsoft.com/office/drawing/2014/main" id="{5F6DC14B-1F1F-D240-A935-D48A6E6391F8}"/>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compute address index</a:t>
            </a:r>
          </a:p>
        </p:txBody>
      </p:sp>
      <p:sp>
        <p:nvSpPr>
          <p:cNvPr id="7" name="AutoShape 5">
            <a:extLst>
              <a:ext uri="{FF2B5EF4-FFF2-40B4-BE49-F238E27FC236}">
                <a16:creationId xmlns:a16="http://schemas.microsoft.com/office/drawing/2014/main" id="{64E18080-8FEC-A043-9CAB-7E774AE09E8C}"/>
              </a:ext>
            </a:extLst>
          </p:cNvPr>
          <p:cNvSpPr>
            <a:spLocks noChangeArrowheads="1"/>
          </p:cNvSpPr>
          <p:nvPr/>
        </p:nvSpPr>
        <p:spPr bwMode="auto">
          <a:xfrm>
            <a:off x="874800" y="3200400"/>
            <a:ext cx="8269200" cy="3048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122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6336-A29D-9D40-9756-E7145B7D9D0C}"/>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3D7C5757-7315-1A43-8105-28223F79C946}"/>
              </a:ext>
            </a:extLst>
          </p:cNvPr>
          <p:cNvSpPr>
            <a:spLocks noGrp="1"/>
          </p:cNvSpPr>
          <p:nvPr>
            <p:ph idx="1"/>
          </p:nvPr>
        </p:nvSpPr>
        <p:spPr/>
        <p:txBody>
          <a:bodyPr/>
          <a:lstStyle/>
          <a:p>
            <a:r>
              <a:rPr lang="en-CN" dirty="0">
                <a:solidFill>
                  <a:srgbClr val="00B0F0"/>
                </a:solidFill>
              </a:rPr>
              <a:t>GPU</a:t>
            </a:r>
            <a:r>
              <a:rPr lang="zh-CN" altLang="en-US" dirty="0">
                <a:solidFill>
                  <a:srgbClr val="00B0F0"/>
                </a:solidFill>
              </a:rPr>
              <a:t> </a:t>
            </a:r>
            <a:r>
              <a:rPr lang="en-US" altLang="zh-CN" dirty="0">
                <a:solidFill>
                  <a:srgbClr val="00B0F0"/>
                </a:solidFill>
              </a:rPr>
              <a:t>branch</a:t>
            </a:r>
            <a:r>
              <a:rPr lang="zh-CN" altLang="en-US" dirty="0">
                <a:solidFill>
                  <a:srgbClr val="00B0F0"/>
                </a:solidFill>
              </a:rPr>
              <a:t> </a:t>
            </a:r>
            <a:r>
              <a:rPr lang="en-US" altLang="zh-CN" dirty="0">
                <a:solidFill>
                  <a:srgbClr val="00B0F0"/>
                </a:solidFill>
              </a:rPr>
              <a:t>hardware</a:t>
            </a:r>
            <a:r>
              <a:rPr lang="zh-CN" altLang="en-US" dirty="0">
                <a:solidFill>
                  <a:srgbClr val="00B0F0"/>
                </a:solidFill>
              </a:rPr>
              <a:t>                          </a:t>
            </a:r>
            <a:r>
              <a:rPr lang="en-US" altLang="zh-CN" dirty="0"/>
              <a:t>predicate registers                      internal masks                            branch synchronization stack            instruction markers</a:t>
            </a:r>
          </a:p>
          <a:p>
            <a:endParaRPr lang="en-US" dirty="0"/>
          </a:p>
        </p:txBody>
      </p:sp>
    </p:spTree>
    <p:extLst>
      <p:ext uri="{BB962C8B-B14F-4D97-AF65-F5344CB8AC3E}">
        <p14:creationId xmlns:p14="http://schemas.microsoft.com/office/powerpoint/2010/main" val="2156488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FE7-0FAD-734D-A17B-75D1EB7427F2}"/>
              </a:ext>
            </a:extLst>
          </p:cNvPr>
          <p:cNvSpPr>
            <a:spLocks noGrp="1"/>
          </p:cNvSpPr>
          <p:nvPr>
            <p:ph type="title"/>
          </p:nvPr>
        </p:nvSpPr>
        <p:spPr/>
        <p:txBody>
          <a:bodyPr/>
          <a:lstStyle/>
          <a:p>
            <a:r>
              <a:rPr lang="en-CN" dirty="0"/>
              <a:t>Predicate Register</a:t>
            </a:r>
          </a:p>
        </p:txBody>
      </p:sp>
      <p:sp>
        <p:nvSpPr>
          <p:cNvPr id="3" name="Content Placeholder 2">
            <a:extLst>
              <a:ext uri="{FF2B5EF4-FFF2-40B4-BE49-F238E27FC236}">
                <a16:creationId xmlns:a16="http://schemas.microsoft.com/office/drawing/2014/main" id="{9A691006-0DDB-B64A-9516-A3E6BF8EEDC6}"/>
              </a:ext>
            </a:extLst>
          </p:cNvPr>
          <p:cNvSpPr>
            <a:spLocks noGrp="1"/>
          </p:cNvSpPr>
          <p:nvPr>
            <p:ph idx="1"/>
          </p:nvPr>
        </p:nvSpPr>
        <p:spPr/>
        <p:txBody>
          <a:bodyPr/>
          <a:lstStyle/>
          <a:p>
            <a:r>
              <a:rPr lang="en-US" dirty="0"/>
              <a:t>S</a:t>
            </a:r>
            <a:r>
              <a:rPr lang="en-CN" dirty="0"/>
              <a:t>pecified by programmer at PTX assembler level</a:t>
            </a:r>
          </a:p>
          <a:p>
            <a:r>
              <a:rPr lang="en-US" dirty="0"/>
              <a:t>I</a:t>
            </a:r>
            <a:r>
              <a:rPr lang="en-CN" dirty="0"/>
              <a:t>ndividual per-thread-lane predication of each instruction</a:t>
            </a:r>
          </a:p>
          <a:p>
            <a:r>
              <a:rPr lang="en-CN" dirty="0"/>
              <a:t>1-bit predicate registers</a:t>
            </a:r>
          </a:p>
          <a:p>
            <a:r>
              <a:rPr lang="en-CN" dirty="0"/>
              <a:t>GPU set predication instruction: setp</a:t>
            </a:r>
          </a:p>
        </p:txBody>
      </p:sp>
    </p:spTree>
    <p:extLst>
      <p:ext uri="{BB962C8B-B14F-4D97-AF65-F5344CB8AC3E}">
        <p14:creationId xmlns:p14="http://schemas.microsoft.com/office/powerpoint/2010/main" val="11416702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FE7-0FAD-734D-A17B-75D1EB7427F2}"/>
              </a:ext>
            </a:extLst>
          </p:cNvPr>
          <p:cNvSpPr>
            <a:spLocks noGrp="1"/>
          </p:cNvSpPr>
          <p:nvPr>
            <p:ph type="title"/>
          </p:nvPr>
        </p:nvSpPr>
        <p:spPr/>
        <p:txBody>
          <a:bodyPr/>
          <a:lstStyle/>
          <a:p>
            <a:r>
              <a:rPr lang="en-CN" dirty="0"/>
              <a:t>Predicate Register</a:t>
            </a:r>
          </a:p>
        </p:txBody>
      </p:sp>
      <p:sp>
        <p:nvSpPr>
          <p:cNvPr id="3" name="Content Placeholder 2">
            <a:extLst>
              <a:ext uri="{FF2B5EF4-FFF2-40B4-BE49-F238E27FC236}">
                <a16:creationId xmlns:a16="http://schemas.microsoft.com/office/drawing/2014/main" id="{9A691006-0DDB-B64A-9516-A3E6BF8EEDC6}"/>
              </a:ext>
            </a:extLst>
          </p:cNvPr>
          <p:cNvSpPr>
            <a:spLocks noGrp="1"/>
          </p:cNvSpPr>
          <p:nvPr>
            <p:ph idx="1"/>
          </p:nvPr>
        </p:nvSpPr>
        <p:spPr/>
        <p:txBody>
          <a:bodyPr/>
          <a:lstStyle/>
          <a:p>
            <a:r>
              <a:rPr lang="en-CN" dirty="0"/>
              <a:t>SIMD instructions in the threads inside THEN part of IF statement broadcast operations to all SIMD lanes</a:t>
            </a:r>
          </a:p>
          <a:p>
            <a:r>
              <a:rPr lang="en-US" dirty="0"/>
              <a:t>L</a:t>
            </a:r>
            <a:r>
              <a:rPr lang="en-CN" dirty="0"/>
              <a:t>anes with predicate set to 1 perform an operation or store a result;            while other lanes do not</a:t>
            </a:r>
          </a:p>
          <a:p>
            <a:r>
              <a:rPr lang="en-CN" dirty="0"/>
              <a:t>ELSE-instructions use the complement of the predicate</a:t>
            </a:r>
          </a:p>
        </p:txBody>
      </p:sp>
    </p:spTree>
    <p:extLst>
      <p:ext uri="{BB962C8B-B14F-4D97-AF65-F5344CB8AC3E}">
        <p14:creationId xmlns:p14="http://schemas.microsoft.com/office/powerpoint/2010/main" val="1287341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7FE7-0FAD-734D-A17B-75D1EB7427F2}"/>
              </a:ext>
            </a:extLst>
          </p:cNvPr>
          <p:cNvSpPr>
            <a:spLocks noGrp="1"/>
          </p:cNvSpPr>
          <p:nvPr>
            <p:ph type="title"/>
          </p:nvPr>
        </p:nvSpPr>
        <p:spPr/>
        <p:txBody>
          <a:bodyPr/>
          <a:lstStyle/>
          <a:p>
            <a:r>
              <a:rPr lang="en-CN" dirty="0"/>
              <a:t>Predicate Register</a:t>
            </a:r>
          </a:p>
        </p:txBody>
      </p:sp>
      <p:sp>
        <p:nvSpPr>
          <p:cNvPr id="3" name="Content Placeholder 2">
            <a:extLst>
              <a:ext uri="{FF2B5EF4-FFF2-40B4-BE49-F238E27FC236}">
                <a16:creationId xmlns:a16="http://schemas.microsoft.com/office/drawing/2014/main" id="{9A691006-0DDB-B64A-9516-A3E6BF8EEDC6}"/>
              </a:ext>
            </a:extLst>
          </p:cNvPr>
          <p:cNvSpPr>
            <a:spLocks noGrp="1"/>
          </p:cNvSpPr>
          <p:nvPr>
            <p:ph idx="1"/>
          </p:nvPr>
        </p:nvSpPr>
        <p:spPr/>
        <p:txBody>
          <a:bodyPr/>
          <a:lstStyle/>
          <a:p>
            <a:r>
              <a:rPr lang="en-US" dirty="0"/>
              <a:t>For equal-length paths, IF-THEN-ELSE operates at 50% efficiency or less</a:t>
            </a:r>
          </a:p>
          <a:p>
            <a:r>
              <a:rPr lang="en-US" dirty="0"/>
              <a:t>Doubly nested IF statements with equal-length paths run at 25% efficiency</a:t>
            </a:r>
            <a:endParaRPr lang="en-CN" dirty="0"/>
          </a:p>
        </p:txBody>
      </p:sp>
    </p:spTree>
    <p:extLst>
      <p:ext uri="{BB962C8B-B14F-4D97-AF65-F5344CB8AC3E}">
        <p14:creationId xmlns:p14="http://schemas.microsoft.com/office/powerpoint/2010/main" val="33851510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0EF1-9350-F04B-A0D6-1D9297059190}"/>
              </a:ext>
            </a:extLst>
          </p:cNvPr>
          <p:cNvSpPr>
            <a:spLocks noGrp="1"/>
          </p:cNvSpPr>
          <p:nvPr>
            <p:ph type="title"/>
          </p:nvPr>
        </p:nvSpPr>
        <p:spPr/>
        <p:txBody>
          <a:bodyPr/>
          <a:lstStyle/>
          <a:p>
            <a:r>
              <a:rPr lang="en-CN" dirty="0"/>
              <a:t>Branch Sync Stack</a:t>
            </a:r>
          </a:p>
        </p:txBody>
      </p:sp>
      <p:sp>
        <p:nvSpPr>
          <p:cNvPr id="3" name="Content Placeholder 2">
            <a:extLst>
              <a:ext uri="{FF2B5EF4-FFF2-40B4-BE49-F238E27FC236}">
                <a16:creationId xmlns:a16="http://schemas.microsoft.com/office/drawing/2014/main" id="{926E2B3D-F1CD-8244-882D-EFD698723B32}"/>
              </a:ext>
            </a:extLst>
          </p:cNvPr>
          <p:cNvSpPr>
            <a:spLocks noGrp="1"/>
          </p:cNvSpPr>
          <p:nvPr>
            <p:ph idx="1"/>
          </p:nvPr>
        </p:nvSpPr>
        <p:spPr/>
        <p:txBody>
          <a:bodyPr/>
          <a:lstStyle/>
          <a:p>
            <a:r>
              <a:rPr lang="en-US" dirty="0"/>
              <a:t>Each SIMD Thread has its own stack at GPU hardware instruction level</a:t>
            </a:r>
          </a:p>
          <a:p>
            <a:r>
              <a:rPr lang="en-US" dirty="0">
                <a:solidFill>
                  <a:srgbClr val="00B0F0"/>
                </a:solidFill>
              </a:rPr>
              <a:t>Stack entry:                                      </a:t>
            </a:r>
            <a:r>
              <a:rPr lang="en-US" dirty="0"/>
              <a:t>identifier token                             target instruction address                  target thread-active mask</a:t>
            </a:r>
          </a:p>
        </p:txBody>
      </p:sp>
    </p:spTree>
    <p:extLst>
      <p:ext uri="{BB962C8B-B14F-4D97-AF65-F5344CB8AC3E}">
        <p14:creationId xmlns:p14="http://schemas.microsoft.com/office/powerpoint/2010/main" val="1356359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0EF1-9350-F04B-A0D6-1D9297059190}"/>
              </a:ext>
            </a:extLst>
          </p:cNvPr>
          <p:cNvSpPr>
            <a:spLocks noGrp="1"/>
          </p:cNvSpPr>
          <p:nvPr>
            <p:ph type="title"/>
          </p:nvPr>
        </p:nvSpPr>
        <p:spPr/>
        <p:txBody>
          <a:bodyPr/>
          <a:lstStyle/>
          <a:p>
            <a:r>
              <a:rPr lang="en-CN" dirty="0"/>
              <a:t>Branch Sync Stack</a:t>
            </a:r>
          </a:p>
        </p:txBody>
      </p:sp>
      <p:sp>
        <p:nvSpPr>
          <p:cNvPr id="3" name="Content Placeholder 2">
            <a:extLst>
              <a:ext uri="{FF2B5EF4-FFF2-40B4-BE49-F238E27FC236}">
                <a16:creationId xmlns:a16="http://schemas.microsoft.com/office/drawing/2014/main" id="{926E2B3D-F1CD-8244-882D-EFD698723B32}"/>
              </a:ext>
            </a:extLst>
          </p:cNvPr>
          <p:cNvSpPr>
            <a:spLocks noGrp="1"/>
          </p:cNvSpPr>
          <p:nvPr>
            <p:ph idx="1"/>
          </p:nvPr>
        </p:nvSpPr>
        <p:spPr/>
        <p:txBody>
          <a:bodyPr/>
          <a:lstStyle/>
          <a:p>
            <a:r>
              <a:rPr lang="en-US" dirty="0"/>
              <a:t>Special instructions that push stack entries for a SIMD Thread </a:t>
            </a:r>
          </a:p>
          <a:p>
            <a:r>
              <a:rPr lang="en-US" dirty="0"/>
              <a:t>Special instructions and instruction markers that pop a stack entry or unwind the stack to a specified entry and branch to the target instruction address with the target thread-active mask</a:t>
            </a:r>
          </a:p>
        </p:txBody>
      </p:sp>
    </p:spTree>
    <p:extLst>
      <p:ext uri="{BB962C8B-B14F-4D97-AF65-F5344CB8AC3E}">
        <p14:creationId xmlns:p14="http://schemas.microsoft.com/office/powerpoint/2010/main" val="1959774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A0C7-EF60-7247-81A7-215BA4EEB7D6}"/>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4E234100-A51E-BA4A-8645-D3CBF516711D}"/>
              </a:ext>
            </a:extLst>
          </p:cNvPr>
          <p:cNvSpPr>
            <a:spLocks noGrp="1"/>
          </p:cNvSpPr>
          <p:nvPr>
            <p:ph idx="1"/>
          </p:nvPr>
        </p:nvSpPr>
        <p:spPr/>
        <p:txBody>
          <a:bodyPr/>
          <a:lstStyle/>
          <a:p>
            <a:r>
              <a:rPr lang="en-CN" dirty="0"/>
              <a:t>Optimize a simple outer-level IF-THEN-ELSE statement coded with PTX branch instructions to solely predicated GPU instructions</a:t>
            </a:r>
          </a:p>
          <a:p>
            <a:endParaRPr lang="en-CN" dirty="0"/>
          </a:p>
        </p:txBody>
      </p:sp>
    </p:spTree>
    <p:extLst>
      <p:ext uri="{BB962C8B-B14F-4D97-AF65-F5344CB8AC3E}">
        <p14:creationId xmlns:p14="http://schemas.microsoft.com/office/powerpoint/2010/main" val="2065566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A0C7-EF60-7247-81A7-215BA4EEB7D6}"/>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4E234100-A51E-BA4A-8645-D3CBF516711D}"/>
              </a:ext>
            </a:extLst>
          </p:cNvPr>
          <p:cNvSpPr>
            <a:spLocks noGrp="1"/>
          </p:cNvSpPr>
          <p:nvPr>
            <p:ph idx="1"/>
          </p:nvPr>
        </p:nvSpPr>
        <p:spPr>
          <a:xfrm>
            <a:off x="457200" y="1600200"/>
            <a:ext cx="8763000" cy="5257800"/>
          </a:xfrm>
        </p:spPr>
        <p:txBody>
          <a:bodyPr/>
          <a:lstStyle/>
          <a:p>
            <a:r>
              <a:rPr lang="en-CN" dirty="0"/>
              <a:t>Optimize more complex control flow to a mixture of predication and GPU branch instructions with special instructions and markers that use the branch sync stack</a:t>
            </a:r>
          </a:p>
          <a:p>
            <a:r>
              <a:rPr lang="en-US" dirty="0"/>
              <a:t>B</a:t>
            </a:r>
            <a:r>
              <a:rPr lang="en-CN" dirty="0"/>
              <a:t>ranch </a:t>
            </a:r>
            <a:r>
              <a:rPr lang="en-CN" dirty="0">
                <a:solidFill>
                  <a:srgbClr val="00B0F0"/>
                </a:solidFill>
              </a:rPr>
              <a:t>diverges</a:t>
            </a:r>
            <a:r>
              <a:rPr lang="en-CN" dirty="0"/>
              <a:t> when some lanes branch to the target address and push a stack entry</a:t>
            </a:r>
          </a:p>
          <a:p>
            <a:r>
              <a:rPr lang="en-US" dirty="0"/>
              <a:t>B</a:t>
            </a:r>
            <a:r>
              <a:rPr lang="en-CN" dirty="0"/>
              <a:t>ranch </a:t>
            </a:r>
            <a:r>
              <a:rPr lang="en-CN" dirty="0">
                <a:solidFill>
                  <a:srgbClr val="00B0F0"/>
                </a:solidFill>
              </a:rPr>
              <a:t>converges</a:t>
            </a:r>
            <a:r>
              <a:rPr lang="en-CN" dirty="0"/>
              <a:t> when lanes pop stack entry &amp; branch to stack-entry address</a:t>
            </a:r>
          </a:p>
        </p:txBody>
      </p:sp>
    </p:spTree>
    <p:extLst>
      <p:ext uri="{BB962C8B-B14F-4D97-AF65-F5344CB8AC3E}">
        <p14:creationId xmlns:p14="http://schemas.microsoft.com/office/powerpoint/2010/main" val="3449167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7" name="AutoShape 5">
            <a:extLst>
              <a:ext uri="{FF2B5EF4-FFF2-40B4-BE49-F238E27FC236}">
                <a16:creationId xmlns:a16="http://schemas.microsoft.com/office/drawing/2014/main" id="{5A98E6CF-2959-E044-ACED-58061A9C9AAF}"/>
              </a:ext>
            </a:extLst>
          </p:cNvPr>
          <p:cNvSpPr>
            <a:spLocks noChangeArrowheads="1"/>
          </p:cNvSpPr>
          <p:nvPr/>
        </p:nvSpPr>
        <p:spPr bwMode="auto">
          <a:xfrm>
            <a:off x="3657600" y="1981200"/>
            <a:ext cx="2133600" cy="3276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each unit is </a:t>
            </a:r>
          </a:p>
          <a:p>
            <a:pPr algn="r" eaLnBrk="1" hangingPunct="1">
              <a:buFontTx/>
              <a:buNone/>
              <a:defRPr/>
            </a:pPr>
            <a:r>
              <a:rPr lang="en-US" altLang="zh-CN" sz="2000" b="1" kern="0" dirty="0">
                <a:solidFill>
                  <a:srgbClr val="00B0F0"/>
                </a:solidFill>
              </a:rPr>
              <a:t>fully pipelined;</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start a new operation</a:t>
            </a:r>
          </a:p>
          <a:p>
            <a:pPr algn="r" eaLnBrk="1" hangingPunct="1">
              <a:buFontTx/>
              <a:buNone/>
              <a:defRPr/>
            </a:pPr>
            <a:r>
              <a:rPr lang="en-US" altLang="zh-CN" sz="2000" b="1" kern="0" dirty="0">
                <a:solidFill>
                  <a:srgbClr val="00B0F0"/>
                </a:solidFill>
              </a:rPr>
              <a:t>on every clock cycle;</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control unit is needed</a:t>
            </a:r>
          </a:p>
          <a:p>
            <a:pPr algn="r" eaLnBrk="1" hangingPunct="1">
              <a:buFontTx/>
              <a:buNone/>
              <a:defRPr/>
            </a:pPr>
            <a:r>
              <a:rPr lang="en-US" altLang="zh-CN" sz="2000" b="1" kern="0" dirty="0">
                <a:solidFill>
                  <a:srgbClr val="00B0F0"/>
                </a:solidFill>
              </a:rPr>
              <a:t>to detect hazards;</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95582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C8B4-9EBE-694B-B731-ED6B7F042101}"/>
              </a:ext>
            </a:extLst>
          </p:cNvPr>
          <p:cNvSpPr>
            <a:spLocks noGrp="1"/>
          </p:cNvSpPr>
          <p:nvPr>
            <p:ph type="title"/>
          </p:nvPr>
        </p:nvSpPr>
        <p:spPr/>
        <p:txBody>
          <a:bodyPr/>
          <a:lstStyle/>
          <a:p>
            <a:r>
              <a:rPr lang="en-CN" dirty="0"/>
              <a:t>Conditional Branch</a:t>
            </a:r>
          </a:p>
        </p:txBody>
      </p:sp>
      <p:sp>
        <p:nvSpPr>
          <p:cNvPr id="3" name="Content Placeholder 2">
            <a:extLst>
              <a:ext uri="{FF2B5EF4-FFF2-40B4-BE49-F238E27FC236}">
                <a16:creationId xmlns:a16="http://schemas.microsoft.com/office/drawing/2014/main" id="{CF7665EB-BB72-E746-AC70-5A468C58AD73}"/>
              </a:ext>
            </a:extLst>
          </p:cNvPr>
          <p:cNvSpPr>
            <a:spLocks noGrp="1"/>
          </p:cNvSpPr>
          <p:nvPr>
            <p:ph idx="1"/>
          </p:nvPr>
        </p:nvSpPr>
        <p:spPr/>
        <p:txBody>
          <a:bodyPr/>
          <a:lstStyle/>
          <a:p>
            <a:r>
              <a:rPr lang="en-CN" dirty="0"/>
              <a:t>Conditional statement</a:t>
            </a:r>
          </a:p>
          <a:p>
            <a:pPr marL="0" indent="0">
              <a:buNone/>
            </a:pPr>
            <a:endParaRPr lang="en-CN" dirty="0"/>
          </a:p>
          <a:p>
            <a:pPr marL="0" indent="0">
              <a:buNone/>
            </a:pPr>
            <a:endParaRPr lang="en-CN" sz="1600" dirty="0"/>
          </a:p>
          <a:p>
            <a:r>
              <a:rPr lang="en-CN" dirty="0"/>
              <a:t>PTX instructions</a:t>
            </a:r>
          </a:p>
        </p:txBody>
      </p:sp>
      <p:pic>
        <p:nvPicPr>
          <p:cNvPr id="4" name="Picture 3">
            <a:extLst>
              <a:ext uri="{FF2B5EF4-FFF2-40B4-BE49-F238E27FC236}">
                <a16:creationId xmlns:a16="http://schemas.microsoft.com/office/drawing/2014/main" id="{79856538-6CBD-A749-AE2B-774761DFC727}"/>
              </a:ext>
            </a:extLst>
          </p:cNvPr>
          <p:cNvPicPr>
            <a:picLocks noChangeAspect="1"/>
          </p:cNvPicPr>
          <p:nvPr/>
        </p:nvPicPr>
        <p:blipFill>
          <a:blip r:embed="rId2"/>
          <a:stretch>
            <a:fillRect/>
          </a:stretch>
        </p:blipFill>
        <p:spPr>
          <a:xfrm>
            <a:off x="914400" y="2070927"/>
            <a:ext cx="2743200" cy="900873"/>
          </a:xfrm>
          <a:prstGeom prst="rect">
            <a:avLst/>
          </a:prstGeom>
        </p:spPr>
      </p:pic>
      <p:pic>
        <p:nvPicPr>
          <p:cNvPr id="5" name="Picture 4">
            <a:extLst>
              <a:ext uri="{FF2B5EF4-FFF2-40B4-BE49-F238E27FC236}">
                <a16:creationId xmlns:a16="http://schemas.microsoft.com/office/drawing/2014/main" id="{2DF26B07-6172-434C-9A72-9332F6AC4BDD}"/>
              </a:ext>
            </a:extLst>
          </p:cNvPr>
          <p:cNvPicPr>
            <a:picLocks noChangeAspect="1"/>
          </p:cNvPicPr>
          <p:nvPr/>
        </p:nvPicPr>
        <p:blipFill>
          <a:blip r:embed="rId3"/>
          <a:stretch>
            <a:fillRect/>
          </a:stretch>
        </p:blipFill>
        <p:spPr>
          <a:xfrm>
            <a:off x="552931" y="3567874"/>
            <a:ext cx="7448069" cy="3278976"/>
          </a:xfrm>
          <a:prstGeom prst="rect">
            <a:avLst/>
          </a:prstGeom>
        </p:spPr>
      </p:pic>
    </p:spTree>
    <p:extLst>
      <p:ext uri="{BB962C8B-B14F-4D97-AF65-F5344CB8AC3E}">
        <p14:creationId xmlns:p14="http://schemas.microsoft.com/office/powerpoint/2010/main" val="194123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12DD6-8018-5F4F-9B78-5BA6493528C0}"/>
              </a:ext>
            </a:extLst>
          </p:cNvPr>
          <p:cNvPicPr>
            <a:picLocks noChangeAspect="1"/>
          </p:cNvPicPr>
          <p:nvPr/>
        </p:nvPicPr>
        <p:blipFill>
          <a:blip r:embed="rId3"/>
          <a:stretch>
            <a:fillRect/>
          </a:stretch>
        </p:blipFill>
        <p:spPr>
          <a:xfrm>
            <a:off x="0" y="0"/>
            <a:ext cx="7837714" cy="6858000"/>
          </a:xfrm>
          <a:prstGeom prst="rect">
            <a:avLst/>
          </a:prstGeom>
        </p:spPr>
      </p:pic>
      <p:sp>
        <p:nvSpPr>
          <p:cNvPr id="2" name="Title 1">
            <a:extLst>
              <a:ext uri="{FF2B5EF4-FFF2-40B4-BE49-F238E27FC236}">
                <a16:creationId xmlns:a16="http://schemas.microsoft.com/office/drawing/2014/main" id="{FC187681-1739-C640-B9E8-38E11358D24C}"/>
              </a:ext>
            </a:extLst>
          </p:cNvPr>
          <p:cNvSpPr>
            <a:spLocks noGrp="1"/>
          </p:cNvSpPr>
          <p:nvPr>
            <p:ph type="title"/>
          </p:nvPr>
        </p:nvSpPr>
        <p:spPr/>
        <p:txBody>
          <a:bodyPr/>
          <a:lstStyle/>
          <a:p>
            <a:pPr algn="r"/>
            <a:r>
              <a:rPr lang="en-CN" dirty="0"/>
              <a:t>GPU Memory</a:t>
            </a:r>
          </a:p>
        </p:txBody>
      </p:sp>
    </p:spTree>
    <p:extLst>
      <p:ext uri="{BB962C8B-B14F-4D97-AF65-F5344CB8AC3E}">
        <p14:creationId xmlns:p14="http://schemas.microsoft.com/office/powerpoint/2010/main" val="25643500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12DD6-8018-5F4F-9B78-5BA6493528C0}"/>
              </a:ext>
            </a:extLst>
          </p:cNvPr>
          <p:cNvPicPr>
            <a:picLocks noChangeAspect="1"/>
          </p:cNvPicPr>
          <p:nvPr/>
        </p:nvPicPr>
        <p:blipFill>
          <a:blip r:embed="rId3"/>
          <a:stretch>
            <a:fillRect/>
          </a:stretch>
        </p:blipFill>
        <p:spPr>
          <a:xfrm>
            <a:off x="0" y="0"/>
            <a:ext cx="7837714" cy="6858000"/>
          </a:xfrm>
          <a:prstGeom prst="rect">
            <a:avLst/>
          </a:prstGeom>
        </p:spPr>
      </p:pic>
      <p:sp>
        <p:nvSpPr>
          <p:cNvPr id="2" name="Title 1">
            <a:extLst>
              <a:ext uri="{FF2B5EF4-FFF2-40B4-BE49-F238E27FC236}">
                <a16:creationId xmlns:a16="http://schemas.microsoft.com/office/drawing/2014/main" id="{FC187681-1739-C640-B9E8-38E11358D24C}"/>
              </a:ext>
            </a:extLst>
          </p:cNvPr>
          <p:cNvSpPr>
            <a:spLocks noGrp="1"/>
          </p:cNvSpPr>
          <p:nvPr>
            <p:ph type="title"/>
          </p:nvPr>
        </p:nvSpPr>
        <p:spPr/>
        <p:txBody>
          <a:bodyPr/>
          <a:lstStyle/>
          <a:p>
            <a:pPr algn="r"/>
            <a:r>
              <a:rPr lang="en-CN" dirty="0"/>
              <a:t>GPU Memory</a:t>
            </a:r>
          </a:p>
        </p:txBody>
      </p:sp>
      <p:sp>
        <p:nvSpPr>
          <p:cNvPr id="5" name="Content Placeholder 2">
            <a:extLst>
              <a:ext uri="{FF2B5EF4-FFF2-40B4-BE49-F238E27FC236}">
                <a16:creationId xmlns:a16="http://schemas.microsoft.com/office/drawing/2014/main" id="{22A9A116-EA66-934C-97BB-0C8E752E0D6E}"/>
              </a:ext>
            </a:extLst>
          </p:cNvPr>
          <p:cNvSpPr>
            <a:spLocks noGrp="1"/>
          </p:cNvSpPr>
          <p:nvPr>
            <p:ph idx="1"/>
          </p:nvPr>
        </p:nvSpPr>
        <p:spPr>
          <a:xfrm>
            <a:off x="3810000" y="1600200"/>
            <a:ext cx="5334000" cy="4343400"/>
          </a:xfrm>
        </p:spPr>
        <p:txBody>
          <a:bodyPr/>
          <a:lstStyle/>
          <a:p>
            <a:pPr marL="0" indent="0">
              <a:buNone/>
            </a:pPr>
            <a:r>
              <a:rPr lang="en-US" dirty="0">
                <a:solidFill>
                  <a:srgbClr val="00B0F0"/>
                </a:solidFill>
              </a:rPr>
              <a:t>shared by co-block threads;</a:t>
            </a:r>
          </a:p>
          <a:p>
            <a:pPr marL="0" indent="0">
              <a:buNone/>
            </a:pPr>
            <a:r>
              <a:rPr lang="en-US" dirty="0">
                <a:solidFill>
                  <a:srgbClr val="00B0F0"/>
                </a:solidFill>
              </a:rPr>
              <a:t>private to other threads and host;</a:t>
            </a:r>
            <a:endParaRPr lang="en-CN" dirty="0">
              <a:solidFill>
                <a:srgbClr val="00B0F0"/>
              </a:solidFill>
            </a:endParaRPr>
          </a:p>
        </p:txBody>
      </p:sp>
      <p:sp>
        <p:nvSpPr>
          <p:cNvPr id="6" name="AutoShape 5">
            <a:extLst>
              <a:ext uri="{FF2B5EF4-FFF2-40B4-BE49-F238E27FC236}">
                <a16:creationId xmlns:a16="http://schemas.microsoft.com/office/drawing/2014/main" id="{1BD6D0F4-FAF2-F34A-85D1-44F8D7CA8FF2}"/>
              </a:ext>
            </a:extLst>
          </p:cNvPr>
          <p:cNvSpPr>
            <a:spLocks noChangeArrowheads="1"/>
          </p:cNvSpPr>
          <p:nvPr/>
        </p:nvSpPr>
        <p:spPr bwMode="auto">
          <a:xfrm>
            <a:off x="1752600" y="2160638"/>
            <a:ext cx="2057400" cy="1039762"/>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19042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B1A6-C18E-864B-8AA8-1E05419B98DB}"/>
              </a:ext>
            </a:extLst>
          </p:cNvPr>
          <p:cNvSpPr>
            <a:spLocks noGrp="1"/>
          </p:cNvSpPr>
          <p:nvPr>
            <p:ph type="title"/>
          </p:nvPr>
        </p:nvSpPr>
        <p:spPr/>
        <p:txBody>
          <a:bodyPr/>
          <a:lstStyle/>
          <a:p>
            <a:r>
              <a:rPr lang="en-CN" dirty="0"/>
              <a:t>Pascal GPU</a:t>
            </a:r>
          </a:p>
        </p:txBody>
      </p:sp>
      <p:sp>
        <p:nvSpPr>
          <p:cNvPr id="3" name="Content Placeholder 2">
            <a:extLst>
              <a:ext uri="{FF2B5EF4-FFF2-40B4-BE49-F238E27FC236}">
                <a16:creationId xmlns:a16="http://schemas.microsoft.com/office/drawing/2014/main" id="{A8FF3F9D-3902-BF40-A544-F5451C5C4006}"/>
              </a:ext>
            </a:extLst>
          </p:cNvPr>
          <p:cNvSpPr>
            <a:spLocks noGrp="1"/>
          </p:cNvSpPr>
          <p:nvPr>
            <p:ph idx="1"/>
          </p:nvPr>
        </p:nvSpPr>
        <p:spPr/>
        <p:txBody>
          <a:bodyPr/>
          <a:lstStyle/>
          <a:p>
            <a:r>
              <a:rPr lang="en-CN" dirty="0"/>
              <a:t>Dual SIMD thread scheduler schedules two instructions each clock cycle</a:t>
            </a:r>
          </a:p>
        </p:txBody>
      </p:sp>
      <p:pic>
        <p:nvPicPr>
          <p:cNvPr id="4" name="Picture 3">
            <a:extLst>
              <a:ext uri="{FF2B5EF4-FFF2-40B4-BE49-F238E27FC236}">
                <a16:creationId xmlns:a16="http://schemas.microsoft.com/office/drawing/2014/main" id="{DA949BE9-4BE2-CD4C-92AC-E3180A16BD55}"/>
              </a:ext>
            </a:extLst>
          </p:cNvPr>
          <p:cNvPicPr>
            <a:picLocks noChangeAspect="1"/>
          </p:cNvPicPr>
          <p:nvPr/>
        </p:nvPicPr>
        <p:blipFill>
          <a:blip r:embed="rId3"/>
          <a:stretch>
            <a:fillRect/>
          </a:stretch>
        </p:blipFill>
        <p:spPr>
          <a:xfrm>
            <a:off x="522000" y="2620580"/>
            <a:ext cx="6248400" cy="4237420"/>
          </a:xfrm>
          <a:prstGeom prst="rect">
            <a:avLst/>
          </a:prstGeom>
        </p:spPr>
      </p:pic>
    </p:spTree>
    <p:extLst>
      <p:ext uri="{BB962C8B-B14F-4D97-AF65-F5344CB8AC3E}">
        <p14:creationId xmlns:p14="http://schemas.microsoft.com/office/powerpoint/2010/main" val="3027066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F6BE0-061D-F346-81F6-A2F280353BA9}"/>
              </a:ext>
            </a:extLst>
          </p:cNvPr>
          <p:cNvPicPr>
            <a:picLocks noChangeAspect="1"/>
          </p:cNvPicPr>
          <p:nvPr/>
        </p:nvPicPr>
        <p:blipFill>
          <a:blip r:embed="rId3"/>
          <a:stretch>
            <a:fillRect/>
          </a:stretch>
        </p:blipFill>
        <p:spPr>
          <a:xfrm>
            <a:off x="0" y="0"/>
            <a:ext cx="8250880" cy="6858000"/>
          </a:xfrm>
          <a:prstGeom prst="rect">
            <a:avLst/>
          </a:prstGeom>
        </p:spPr>
      </p:pic>
      <p:sp>
        <p:nvSpPr>
          <p:cNvPr id="2" name="Title 1">
            <a:extLst>
              <a:ext uri="{FF2B5EF4-FFF2-40B4-BE49-F238E27FC236}">
                <a16:creationId xmlns:a16="http://schemas.microsoft.com/office/drawing/2014/main" id="{7CCEB1A6-C18E-864B-8AA8-1E05419B98DB}"/>
              </a:ext>
            </a:extLst>
          </p:cNvPr>
          <p:cNvSpPr>
            <a:spLocks noGrp="1"/>
          </p:cNvSpPr>
          <p:nvPr>
            <p:ph type="title"/>
          </p:nvPr>
        </p:nvSpPr>
        <p:spPr>
          <a:xfrm>
            <a:off x="6172200" y="609600"/>
            <a:ext cx="2971800" cy="1143000"/>
          </a:xfrm>
        </p:spPr>
        <p:txBody>
          <a:bodyPr/>
          <a:lstStyle/>
          <a:p>
            <a:pPr algn="r"/>
            <a:r>
              <a:rPr lang="en-CN" dirty="0"/>
              <a:t>Pascal GPU</a:t>
            </a:r>
          </a:p>
        </p:txBody>
      </p:sp>
    </p:spTree>
    <p:extLst>
      <p:ext uri="{BB962C8B-B14F-4D97-AF65-F5344CB8AC3E}">
        <p14:creationId xmlns:p14="http://schemas.microsoft.com/office/powerpoint/2010/main" val="313174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5EA5E-E1CF-F74B-929B-BF3218F683A2}"/>
              </a:ext>
            </a:extLst>
          </p:cNvPr>
          <p:cNvPicPr>
            <a:picLocks noChangeAspect="1"/>
          </p:cNvPicPr>
          <p:nvPr/>
        </p:nvPicPr>
        <p:blipFill>
          <a:blip r:embed="rId3"/>
          <a:stretch>
            <a:fillRect/>
          </a:stretch>
        </p:blipFill>
        <p:spPr>
          <a:xfrm>
            <a:off x="0" y="0"/>
            <a:ext cx="6394260" cy="6858000"/>
          </a:xfrm>
          <a:prstGeom prst="rect">
            <a:avLst/>
          </a:prstGeom>
        </p:spPr>
      </p:pic>
      <p:sp>
        <p:nvSpPr>
          <p:cNvPr id="5" name="Title 1">
            <a:extLst>
              <a:ext uri="{FF2B5EF4-FFF2-40B4-BE49-F238E27FC236}">
                <a16:creationId xmlns:a16="http://schemas.microsoft.com/office/drawing/2014/main" id="{CF89480E-1F7F-6F42-ACD9-57BF21DF07C8}"/>
              </a:ext>
            </a:extLst>
          </p:cNvPr>
          <p:cNvSpPr txBox="1">
            <a:spLocks/>
          </p:cNvSpPr>
          <p:nvPr/>
        </p:nvSpPr>
        <p:spPr bwMode="auto">
          <a:xfrm>
            <a:off x="4800600" y="6096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C</a:t>
            </a:r>
            <a:r>
              <a:rPr lang="en-CN" kern="0" dirty="0"/>
              <a:t>ompare GPU</a:t>
            </a:r>
          </a:p>
        </p:txBody>
      </p:sp>
      <p:sp>
        <p:nvSpPr>
          <p:cNvPr id="7" name="Title 1">
            <a:extLst>
              <a:ext uri="{FF2B5EF4-FFF2-40B4-BE49-F238E27FC236}">
                <a16:creationId xmlns:a16="http://schemas.microsoft.com/office/drawing/2014/main" id="{482DC4D8-21CB-9F4F-B8EF-B2C014B1525A}"/>
              </a:ext>
            </a:extLst>
          </p:cNvPr>
          <p:cNvSpPr txBox="1">
            <a:spLocks/>
          </p:cNvSpPr>
          <p:nvPr/>
        </p:nvSpPr>
        <p:spPr bwMode="auto">
          <a:xfrm>
            <a:off x="4343400" y="19050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with</a:t>
            </a:r>
          </a:p>
          <a:p>
            <a:pPr algn="r"/>
            <a:r>
              <a:rPr lang="en-US" kern="0" dirty="0"/>
              <a:t>Vector</a:t>
            </a:r>
            <a:endParaRPr lang="en-CN" kern="0" dirty="0"/>
          </a:p>
        </p:txBody>
      </p:sp>
    </p:spTree>
    <p:extLst>
      <p:ext uri="{BB962C8B-B14F-4D97-AF65-F5344CB8AC3E}">
        <p14:creationId xmlns:p14="http://schemas.microsoft.com/office/powerpoint/2010/main" val="39713768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0CD79-DAD2-444F-88FD-6938F3821222}"/>
              </a:ext>
            </a:extLst>
          </p:cNvPr>
          <p:cNvPicPr>
            <a:picLocks noChangeAspect="1"/>
          </p:cNvPicPr>
          <p:nvPr/>
        </p:nvPicPr>
        <p:blipFill>
          <a:blip r:embed="rId3"/>
          <a:stretch>
            <a:fillRect/>
          </a:stretch>
        </p:blipFill>
        <p:spPr>
          <a:xfrm>
            <a:off x="0" y="581817"/>
            <a:ext cx="9144000" cy="6199983"/>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1447800" y="3429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C</a:t>
            </a:r>
            <a:r>
              <a:rPr lang="en-CN" kern="0" dirty="0"/>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990600" y="472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with</a:t>
            </a:r>
          </a:p>
          <a:p>
            <a:pPr algn="r"/>
            <a:r>
              <a:rPr lang="en-US" kern="0" dirty="0"/>
              <a:t>Vector</a:t>
            </a:r>
            <a:endParaRPr lang="en-CN" kern="0" dirty="0"/>
          </a:p>
        </p:txBody>
      </p:sp>
    </p:spTree>
    <p:extLst>
      <p:ext uri="{BB962C8B-B14F-4D97-AF65-F5344CB8AC3E}">
        <p14:creationId xmlns:p14="http://schemas.microsoft.com/office/powerpoint/2010/main" val="113765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05522-1326-2D45-8CD0-F1C604090A5C}"/>
              </a:ext>
            </a:extLst>
          </p:cNvPr>
          <p:cNvPicPr>
            <a:picLocks noChangeAspect="1"/>
          </p:cNvPicPr>
          <p:nvPr/>
        </p:nvPicPr>
        <p:blipFill>
          <a:blip r:embed="rId3"/>
          <a:stretch>
            <a:fillRect/>
          </a:stretch>
        </p:blipFill>
        <p:spPr>
          <a:xfrm>
            <a:off x="0" y="3128799"/>
            <a:ext cx="9144000" cy="3729201"/>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4800600" y="6084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C</a:t>
            </a:r>
            <a:r>
              <a:rPr lang="en-CN" kern="0" dirty="0"/>
              <a:t>ompare GPU</a:t>
            </a:r>
          </a:p>
        </p:txBody>
      </p:sp>
      <p:sp>
        <p:nvSpPr>
          <p:cNvPr id="6" name="Title 1">
            <a:extLst>
              <a:ext uri="{FF2B5EF4-FFF2-40B4-BE49-F238E27FC236}">
                <a16:creationId xmlns:a16="http://schemas.microsoft.com/office/drawing/2014/main" id="{7C07B49B-C9EF-F54A-9711-DE16337AAA93}"/>
              </a:ext>
            </a:extLst>
          </p:cNvPr>
          <p:cNvSpPr txBox="1">
            <a:spLocks/>
          </p:cNvSpPr>
          <p:nvPr/>
        </p:nvSpPr>
        <p:spPr bwMode="auto">
          <a:xfrm>
            <a:off x="4343400" y="1904400"/>
            <a:ext cx="480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US" kern="0" dirty="0"/>
              <a:t>with</a:t>
            </a:r>
          </a:p>
          <a:p>
            <a:pPr algn="r"/>
            <a:r>
              <a:rPr lang="en-US" kern="0" dirty="0">
                <a:solidFill>
                  <a:schemeClr val="bg1"/>
                </a:solidFill>
              </a:rPr>
              <a:t>Vector</a:t>
            </a:r>
            <a:endParaRPr lang="en-CN" kern="0" dirty="0">
              <a:solidFill>
                <a:schemeClr val="bg1"/>
              </a:solidFill>
            </a:endParaRPr>
          </a:p>
        </p:txBody>
      </p:sp>
      <p:sp>
        <p:nvSpPr>
          <p:cNvPr id="7" name="Title 1">
            <a:extLst>
              <a:ext uri="{FF2B5EF4-FFF2-40B4-BE49-F238E27FC236}">
                <a16:creationId xmlns:a16="http://schemas.microsoft.com/office/drawing/2014/main" id="{2907114C-A2BC-E746-8985-FF2A941A6FBD}"/>
              </a:ext>
            </a:extLst>
          </p:cNvPr>
          <p:cNvSpPr txBox="1">
            <a:spLocks/>
          </p:cNvSpPr>
          <p:nvPr/>
        </p:nvSpPr>
        <p:spPr bwMode="auto">
          <a:xfrm>
            <a:off x="3429000" y="1904400"/>
            <a:ext cx="571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endParaRPr lang="en-US" kern="0" dirty="0"/>
          </a:p>
          <a:p>
            <a:pPr algn="r"/>
            <a:r>
              <a:rPr lang="en-US" kern="0" dirty="0"/>
              <a:t>Multimedia SIMD</a:t>
            </a:r>
            <a:endParaRPr lang="en-CN" kern="0" dirty="0"/>
          </a:p>
        </p:txBody>
      </p:sp>
    </p:spTree>
    <p:extLst>
      <p:ext uri="{BB962C8B-B14F-4D97-AF65-F5344CB8AC3E}">
        <p14:creationId xmlns:p14="http://schemas.microsoft.com/office/powerpoint/2010/main" val="103642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63F5D-9F6D-964F-A614-77E942F4DFB0}"/>
              </a:ext>
            </a:extLst>
          </p:cNvPr>
          <p:cNvPicPr>
            <a:picLocks noChangeAspect="1"/>
          </p:cNvPicPr>
          <p:nvPr/>
        </p:nvPicPr>
        <p:blipFill>
          <a:blip r:embed="rId3"/>
          <a:stretch>
            <a:fillRect/>
          </a:stretch>
        </p:blipFill>
        <p:spPr>
          <a:xfrm>
            <a:off x="381000" y="0"/>
            <a:ext cx="8674496" cy="6858000"/>
          </a:xfrm>
          <a:prstGeom prst="rect">
            <a:avLst/>
          </a:prstGeom>
        </p:spPr>
      </p:pic>
      <p:sp>
        <p:nvSpPr>
          <p:cNvPr id="5" name="Title 1">
            <a:extLst>
              <a:ext uri="{FF2B5EF4-FFF2-40B4-BE49-F238E27FC236}">
                <a16:creationId xmlns:a16="http://schemas.microsoft.com/office/drawing/2014/main" id="{5AF059E7-BD93-0548-BF65-95AEEACBD651}"/>
              </a:ext>
            </a:extLst>
          </p:cNvPr>
          <p:cNvSpPr txBox="1">
            <a:spLocks/>
          </p:cNvSpPr>
          <p:nvPr/>
        </p:nvSpPr>
        <p:spPr bwMode="auto">
          <a:xfrm>
            <a:off x="4800600" y="108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Summary</a:t>
            </a:r>
          </a:p>
          <a:p>
            <a:pPr algn="r"/>
            <a:endParaRPr lang="en-CN" kern="0" dirty="0"/>
          </a:p>
        </p:txBody>
      </p:sp>
    </p:spTree>
    <p:extLst>
      <p:ext uri="{BB962C8B-B14F-4D97-AF65-F5344CB8AC3E}">
        <p14:creationId xmlns:p14="http://schemas.microsoft.com/office/powerpoint/2010/main" val="63872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052C7E-F2C3-4C47-9699-10DF8A51CB23}"/>
              </a:ext>
            </a:extLst>
          </p:cNvPr>
          <p:cNvPicPr>
            <a:picLocks noChangeAspect="1"/>
          </p:cNvPicPr>
          <p:nvPr/>
        </p:nvPicPr>
        <p:blipFill>
          <a:blip r:embed="rId3"/>
          <a:stretch>
            <a:fillRect/>
          </a:stretch>
        </p:blipFill>
        <p:spPr>
          <a:xfrm>
            <a:off x="0" y="0"/>
            <a:ext cx="5572724" cy="6858000"/>
          </a:xfrm>
          <a:prstGeom prst="rect">
            <a:avLst/>
          </a:prstGeom>
        </p:spPr>
      </p:pic>
      <p:sp>
        <p:nvSpPr>
          <p:cNvPr id="8" name="Title 1">
            <a:extLst>
              <a:ext uri="{FF2B5EF4-FFF2-40B4-BE49-F238E27FC236}">
                <a16:creationId xmlns:a16="http://schemas.microsoft.com/office/drawing/2014/main" id="{40D10570-A9BF-C640-8C3F-06C32A15454B}"/>
              </a:ext>
            </a:extLst>
          </p:cNvPr>
          <p:cNvSpPr txBox="1">
            <a:spLocks/>
          </p:cNvSpPr>
          <p:nvPr/>
        </p:nvSpPr>
        <p:spPr bwMode="auto">
          <a:xfrm>
            <a:off x="4800600" y="108000"/>
            <a:ext cx="434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Summary</a:t>
            </a:r>
          </a:p>
          <a:p>
            <a:pPr algn="r"/>
            <a:endParaRPr lang="en-CN" kern="0" dirty="0"/>
          </a:p>
        </p:txBody>
      </p:sp>
    </p:spTree>
    <p:extLst>
      <p:ext uri="{BB962C8B-B14F-4D97-AF65-F5344CB8AC3E}">
        <p14:creationId xmlns:p14="http://schemas.microsoft.com/office/powerpoint/2010/main" val="332507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7" name="AutoShape 5">
            <a:extLst>
              <a:ext uri="{FF2B5EF4-FFF2-40B4-BE49-F238E27FC236}">
                <a16:creationId xmlns:a16="http://schemas.microsoft.com/office/drawing/2014/main" id="{5A98E6CF-2959-E044-ACED-58061A9C9AAF}"/>
              </a:ext>
            </a:extLst>
          </p:cNvPr>
          <p:cNvSpPr>
            <a:spLocks noChangeArrowheads="1"/>
          </p:cNvSpPr>
          <p:nvPr/>
        </p:nvSpPr>
        <p:spPr bwMode="auto">
          <a:xfrm>
            <a:off x="3657600" y="1981200"/>
            <a:ext cx="2133600" cy="32766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FFC000"/>
                </a:solidFill>
              </a:rPr>
              <a:t>::each unit is </a:t>
            </a:r>
          </a:p>
          <a:p>
            <a:pPr algn="r" eaLnBrk="1" hangingPunct="1">
              <a:buFontTx/>
              <a:buNone/>
              <a:defRPr/>
            </a:pPr>
            <a:r>
              <a:rPr lang="en-US" altLang="zh-CN" sz="2000" b="1" kern="0" dirty="0">
                <a:solidFill>
                  <a:srgbClr val="FFC000"/>
                </a:solidFill>
              </a:rPr>
              <a:t>fully pipelined;</a:t>
            </a:r>
          </a:p>
          <a:p>
            <a:pPr algn="r" eaLnBrk="1" hangingPunct="1">
              <a:buFontTx/>
              <a:buNone/>
              <a:defRPr/>
            </a:pPr>
            <a:r>
              <a:rPr lang="zh-CN" altLang="en-US" sz="2000" b="1" kern="0" dirty="0">
                <a:solidFill>
                  <a:srgbClr val="FFC000"/>
                </a:solidFill>
              </a:rPr>
              <a:t> </a:t>
            </a:r>
            <a:r>
              <a:rPr lang="en-US" altLang="zh-CN" sz="2000" b="1" kern="0" dirty="0">
                <a:solidFill>
                  <a:srgbClr val="FFC000"/>
                </a:solidFill>
              </a:rPr>
              <a:t>::start a new operation</a:t>
            </a:r>
          </a:p>
          <a:p>
            <a:pPr algn="r" eaLnBrk="1" hangingPunct="1">
              <a:buFontTx/>
              <a:buNone/>
              <a:defRPr/>
            </a:pPr>
            <a:r>
              <a:rPr lang="en-US" altLang="zh-CN" sz="2000" b="1" kern="0" dirty="0">
                <a:solidFill>
                  <a:srgbClr val="FFC000"/>
                </a:solidFill>
              </a:rPr>
              <a:t>on every clock cycle;</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control unit is needed</a:t>
            </a:r>
          </a:p>
          <a:p>
            <a:pPr algn="r" eaLnBrk="1" hangingPunct="1">
              <a:buFontTx/>
              <a:buNone/>
              <a:defRPr/>
            </a:pPr>
            <a:r>
              <a:rPr lang="en-US" altLang="zh-CN" sz="2000" b="1" kern="0" dirty="0">
                <a:solidFill>
                  <a:srgbClr val="00B0F0"/>
                </a:solidFill>
              </a:rPr>
              <a:t>to detect hazards;</a:t>
            </a:r>
          </a:p>
          <a:p>
            <a:pPr algn="r" eaLnBrk="1" hangingPunct="1">
              <a:buFontTx/>
              <a:buNone/>
              <a:defRPr/>
            </a:pPr>
            <a:endParaRPr lang="en-US" altLang="zh-CN" sz="2000" b="1" kern="0" dirty="0">
              <a:solidFill>
                <a:srgbClr val="00B0F0"/>
              </a:solidFill>
            </a:endParaRPr>
          </a:p>
          <a:p>
            <a:pPr algn="r" eaLnBrk="1" hangingPunct="1">
              <a:buFontTx/>
              <a:buNone/>
              <a:defRPr/>
            </a:pPr>
            <a:r>
              <a:rPr lang="en-US" altLang="zh-CN" sz="2000" b="1" kern="0" dirty="0">
                <a:solidFill>
                  <a:srgbClr val="FFC000"/>
                </a:solidFill>
              </a:rPr>
              <a:t>different from</a:t>
            </a:r>
          </a:p>
          <a:p>
            <a:pPr algn="r" eaLnBrk="1" hangingPunct="1">
              <a:buFontTx/>
              <a:buNone/>
              <a:defRPr/>
            </a:pPr>
            <a:r>
              <a:rPr lang="en-US" altLang="zh-CN" sz="2000" b="1" kern="0" dirty="0">
                <a:solidFill>
                  <a:srgbClr val="FFC000"/>
                </a:solidFill>
              </a:rPr>
              <a:t>scalar FP pipeline; </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44230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a:extLst>
              <a:ext uri="{FF2B5EF4-FFF2-40B4-BE49-F238E27FC236}">
                <a16:creationId xmlns:a16="http://schemas.microsoft.com/office/drawing/2014/main" id="{6235E219-E9F9-D841-B3F4-7C64BA2FCFB9}"/>
              </a:ext>
            </a:extLst>
          </p:cNvPr>
          <p:cNvSpPr>
            <a:spLocks noGrp="1" noChangeArrowheads="1"/>
          </p:cNvSpPr>
          <p:nvPr>
            <p:ph type="title"/>
          </p:nvPr>
        </p:nvSpPr>
        <p:spPr/>
        <p:txBody>
          <a:bodyPr/>
          <a:lstStyle/>
          <a:p>
            <a:pPr eaLnBrk="1" hangingPunct="1"/>
            <a:r>
              <a:rPr lang="en-US" altLang="zh-CN"/>
              <a:t>Review</a:t>
            </a:r>
          </a:p>
        </p:txBody>
      </p:sp>
      <p:sp>
        <p:nvSpPr>
          <p:cNvPr id="272386" name="Rectangle 3">
            <a:extLst>
              <a:ext uri="{FF2B5EF4-FFF2-40B4-BE49-F238E27FC236}">
                <a16:creationId xmlns:a16="http://schemas.microsoft.com/office/drawing/2014/main" id="{F275AD69-2D5E-B948-94BC-167DA1C5C141}"/>
              </a:ext>
            </a:extLst>
          </p:cNvPr>
          <p:cNvSpPr>
            <a:spLocks noGrp="1" noChangeArrowheads="1"/>
          </p:cNvSpPr>
          <p:nvPr>
            <p:ph type="body" idx="1"/>
          </p:nvPr>
        </p:nvSpPr>
        <p:spPr>
          <a:xfrm>
            <a:off x="457200" y="1600200"/>
            <a:ext cx="8686800" cy="4525963"/>
          </a:xfrm>
        </p:spPr>
        <p:txBody>
          <a:bodyPr/>
          <a:lstStyle/>
          <a:p>
            <a:pPr eaLnBrk="1" hangingPunct="1"/>
            <a:r>
              <a:rPr lang="en-US" altLang="zh-CN" dirty="0"/>
              <a:t>Vector Architecture</a:t>
            </a:r>
          </a:p>
          <a:p>
            <a:pPr eaLnBrk="1" hangingPunct="1"/>
            <a:r>
              <a:rPr lang="en-US" altLang="zh-CN" dirty="0"/>
              <a:t>Multimedia SIMD</a:t>
            </a:r>
          </a:p>
          <a:p>
            <a:pPr eaLnBrk="1" hangingPunct="1"/>
            <a:r>
              <a:rPr lang="en-US" altLang="zh-CN" dirty="0"/>
              <a:t>GPU</a:t>
            </a:r>
          </a:p>
          <a:p>
            <a:pPr eaLnBrk="1" hangingPunct="1"/>
            <a:endParaRPr lang="en-US" altLang="zh-C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F72BC4-B30A-A542-8184-E6EAEB5DE7B6}"/>
              </a:ext>
            </a:extLst>
          </p:cNvPr>
          <p:cNvPicPr>
            <a:picLocks noChangeAspect="1"/>
          </p:cNvPicPr>
          <p:nvPr/>
        </p:nvPicPr>
        <p:blipFill>
          <a:blip r:embed="rId3"/>
          <a:stretch>
            <a:fillRect/>
          </a:stretch>
        </p:blipFill>
        <p:spPr>
          <a:xfrm>
            <a:off x="0" y="1047750"/>
            <a:ext cx="3857625" cy="4750770"/>
          </a:xfrm>
          <a:prstGeom prst="rect">
            <a:avLst/>
          </a:prstGeom>
        </p:spPr>
      </p:pic>
      <p:sp>
        <p:nvSpPr>
          <p:cNvPr id="4" name="Rectangle 5">
            <a:extLst>
              <a:ext uri="{FF2B5EF4-FFF2-40B4-BE49-F238E27FC236}">
                <a16:creationId xmlns:a16="http://schemas.microsoft.com/office/drawing/2014/main" id="{C06CAEC3-9AF6-E747-899F-AD6AED47A98B}"/>
              </a:ext>
            </a:extLst>
          </p:cNvPr>
          <p:cNvSpPr txBox="1">
            <a:spLocks noChangeArrowheads="1"/>
          </p:cNvSpPr>
          <p:nvPr/>
        </p:nvSpPr>
        <p:spPr bwMode="auto">
          <a:xfrm>
            <a:off x="3581400" y="2971800"/>
            <a:ext cx="556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eaLnBrk="1" hangingPunct="1"/>
            <a:r>
              <a:rPr lang="en-US" altLang="zh-CN" kern="0" dirty="0"/>
              <a:t>Chapter 4.1-4.4</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80A-A7A6-5E45-BAC3-1BFDBFCF0E79}"/>
              </a:ext>
            </a:extLst>
          </p:cNvPr>
          <p:cNvSpPr>
            <a:spLocks noGrp="1"/>
          </p:cNvSpPr>
          <p:nvPr>
            <p:ph type="title"/>
          </p:nvPr>
        </p:nvSpPr>
        <p:spPr/>
        <p:txBody>
          <a:bodyPr/>
          <a:lstStyle/>
          <a:p>
            <a:r>
              <a:rPr lang="en-CN" dirty="0"/>
              <a:t>Further Reading</a:t>
            </a:r>
          </a:p>
        </p:txBody>
      </p:sp>
      <p:sp>
        <p:nvSpPr>
          <p:cNvPr id="3" name="Content Placeholder 2">
            <a:extLst>
              <a:ext uri="{FF2B5EF4-FFF2-40B4-BE49-F238E27FC236}">
                <a16:creationId xmlns:a16="http://schemas.microsoft.com/office/drawing/2014/main" id="{0746F133-3482-784C-9405-F33A13BCF8BE}"/>
              </a:ext>
            </a:extLst>
          </p:cNvPr>
          <p:cNvSpPr>
            <a:spLocks noGrp="1"/>
          </p:cNvSpPr>
          <p:nvPr>
            <p:ph idx="1"/>
          </p:nvPr>
        </p:nvSpPr>
        <p:spPr>
          <a:xfrm>
            <a:off x="457200" y="1600200"/>
            <a:ext cx="8686800" cy="4525963"/>
          </a:xfrm>
        </p:spPr>
        <p:txBody>
          <a:bodyPr/>
          <a:lstStyle/>
          <a:p>
            <a:r>
              <a:rPr lang="en-US" dirty="0">
                <a:hlinkClick r:id="rId2"/>
              </a:rPr>
              <a:t>GPU Programming</a:t>
            </a:r>
            <a:r>
              <a:rPr lang="en-CN" dirty="0"/>
              <a:t>                            by </a:t>
            </a:r>
            <a:r>
              <a:rPr lang="en-US" dirty="0"/>
              <a:t>Juan Gómez Luna and </a:t>
            </a:r>
            <a:r>
              <a:rPr lang="en-CN" dirty="0"/>
              <a:t>Onur Mutlu</a:t>
            </a:r>
          </a:p>
          <a:p>
            <a:r>
              <a:rPr lang="en-CN" dirty="0"/>
              <a:t>Appendix G                                      Vector Processors in More Depth</a:t>
            </a:r>
          </a:p>
          <a:p>
            <a:r>
              <a:rPr lang="en-CN" dirty="0"/>
              <a:t>Appendix H                               Hardware and Software for VLIW and EPIC</a:t>
            </a:r>
          </a:p>
        </p:txBody>
      </p:sp>
    </p:spTree>
    <p:extLst>
      <p:ext uri="{BB962C8B-B14F-4D97-AF65-F5344CB8AC3E}">
        <p14:creationId xmlns:p14="http://schemas.microsoft.com/office/powerpoint/2010/main" val="38913767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a:extLst>
              <a:ext uri="{FF2B5EF4-FFF2-40B4-BE49-F238E27FC236}">
                <a16:creationId xmlns:a16="http://schemas.microsoft.com/office/drawing/2014/main" id="{F7B1ECEE-077B-0F4C-87D6-62C6BCAD9956}"/>
              </a:ext>
            </a:extLst>
          </p:cNvPr>
          <p:cNvSpPr>
            <a:spLocks noGrp="1" noChangeArrowheads="1"/>
          </p:cNvSpPr>
          <p:nvPr>
            <p:ph type="title"/>
          </p:nvPr>
        </p:nvSpPr>
        <p:spPr>
          <a:xfrm>
            <a:off x="0" y="2590800"/>
            <a:ext cx="9144000" cy="1143000"/>
          </a:xfrm>
        </p:spPr>
        <p:txBody>
          <a:bodyPr/>
          <a:lstStyle/>
          <a:p>
            <a:pPr eaLnBrk="1" hangingPunct="1"/>
            <a:r>
              <a:rPr lang="en-US" altLang="zh-CN" sz="9600"/>
              <a: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7" name="图片 4" descr="IMAGE_061.jpg">
            <a:extLst>
              <a:ext uri="{FF2B5EF4-FFF2-40B4-BE49-F238E27FC236}">
                <a16:creationId xmlns:a16="http://schemas.microsoft.com/office/drawing/2014/main" id="{EC31AD0B-8324-7F40-8A65-E198A8410C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F9D6846B-C5BA-B047-814D-638EF3C5E191}"/>
              </a:ext>
            </a:extLst>
          </p:cNvPr>
          <p:cNvSpPr txBox="1">
            <a:spLocks noChangeArrowheads="1"/>
          </p:cNvSpPr>
          <p:nvPr/>
        </p:nvSpPr>
        <p:spPr bwMode="auto">
          <a:xfrm>
            <a:off x="0" y="0"/>
            <a:ext cx="9144000" cy="11430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6600" b="1" i="0" u="none" strike="noStrike" kern="0" cap="none" spc="0" normalizeH="0" baseline="0" noProof="0" dirty="0">
                <a:ln>
                  <a:noFill/>
                </a:ln>
                <a:solidFill>
                  <a:srgbClr val="FFFFFF"/>
                </a:solidFill>
                <a:effectLst/>
                <a:uLnTx/>
                <a:uFillTx/>
                <a:latin typeface="Verdana"/>
                <a:ea typeface="宋体"/>
                <a:cs typeface="+mn-cs"/>
              </a:rPr>
              <a:t>Thank You</a:t>
            </a:r>
          </a:p>
        </p:txBody>
      </p:sp>
      <p:sp>
        <p:nvSpPr>
          <p:cNvPr id="7" name="Rectangle 2">
            <a:extLst>
              <a:ext uri="{FF2B5EF4-FFF2-40B4-BE49-F238E27FC236}">
                <a16:creationId xmlns:a16="http://schemas.microsoft.com/office/drawing/2014/main" id="{042CE25C-CE7A-3D40-88D9-625415CE0980}"/>
              </a:ext>
            </a:extLst>
          </p:cNvPr>
          <p:cNvSpPr txBox="1">
            <a:spLocks noChangeArrowheads="1"/>
          </p:cNvSpPr>
          <p:nvPr/>
        </p:nvSpPr>
        <p:spPr bwMode="auto">
          <a:xfrm>
            <a:off x="0" y="6019800"/>
            <a:ext cx="9144000" cy="838200"/>
          </a:xfrm>
          <a:prstGeom prst="rect">
            <a:avLst/>
          </a:prstGeom>
          <a:noFill/>
          <a:ln w="9525">
            <a:noFill/>
            <a:miter lim="800000"/>
            <a:headEnd/>
            <a:tailEnd/>
          </a:ln>
        </p:spPr>
        <p:txBody>
          <a:bodyPr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wherever you go,</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n-cs"/>
              </a:rPr>
              <a:t>there you are.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a:extLst>
              <a:ext uri="{FF2B5EF4-FFF2-40B4-BE49-F238E27FC236}">
                <a16:creationId xmlns:a16="http://schemas.microsoft.com/office/drawing/2014/main" id="{B02ABDA4-805E-F445-AEB6-C8A434B320EF}"/>
              </a:ext>
            </a:extLst>
          </p:cNvPr>
          <p:cNvSpPr>
            <a:spLocks noGrp="1" noChangeArrowheads="1"/>
          </p:cNvSpPr>
          <p:nvPr>
            <p:ph type="title"/>
          </p:nvPr>
        </p:nvSpPr>
        <p:spPr/>
        <p:txBody>
          <a:bodyPr/>
          <a:lstStyle/>
          <a:p>
            <a:r>
              <a:rPr lang="en-US" altLang="zh-CN"/>
              <a:t>#What’s More</a:t>
            </a:r>
            <a:endParaRPr lang="zh-CN" altLang="en-US"/>
          </a:p>
        </p:txBody>
      </p:sp>
      <p:sp>
        <p:nvSpPr>
          <p:cNvPr id="175106" name="内容占位符 2">
            <a:extLst>
              <a:ext uri="{FF2B5EF4-FFF2-40B4-BE49-F238E27FC236}">
                <a16:creationId xmlns:a16="http://schemas.microsoft.com/office/drawing/2014/main" id="{16830957-AB1B-7847-83F2-8726D729451B}"/>
              </a:ext>
            </a:extLst>
          </p:cNvPr>
          <p:cNvSpPr>
            <a:spLocks noGrp="1" noChangeArrowheads="1"/>
          </p:cNvSpPr>
          <p:nvPr>
            <p:ph idx="1"/>
          </p:nvPr>
        </p:nvSpPr>
        <p:spPr/>
        <p:txBody>
          <a:bodyPr/>
          <a:lstStyle/>
          <a:p>
            <a:r>
              <a:rPr lang="en-US" altLang="zh-CN">
                <a:hlinkClick r:id="rId2"/>
              </a:rPr>
              <a:t>The Ten Suggestions</a:t>
            </a:r>
            <a:r>
              <a:rPr lang="en-US" altLang="zh-CN"/>
              <a:t> by Ben Bernanke</a:t>
            </a:r>
          </a:p>
          <a:p>
            <a:r>
              <a:rPr lang="en-US" altLang="zh-CN">
                <a:hlinkClick r:id="rId3"/>
              </a:rPr>
              <a:t>The Lesson of Grace in Teaching </a:t>
            </a:r>
            <a:endParaRPr lang="en-US" altLang="zh-CN"/>
          </a:p>
          <a:p>
            <a:pPr>
              <a:buFontTx/>
              <a:buNone/>
            </a:pPr>
            <a:r>
              <a:rPr lang="en-US" altLang="zh-CN"/>
              <a:t>	by Francis Su</a:t>
            </a:r>
          </a:p>
          <a:p>
            <a:pPr>
              <a:buFontTx/>
              <a:buNone/>
            </a:pPr>
            <a:endParaRPr lang="en-US" altLang="zh-CN"/>
          </a:p>
          <a:p>
            <a:pPr>
              <a:buFontTx/>
              <a:buNone/>
            </a:pPr>
            <a:r>
              <a:rPr lang="en-US" altLang="zh-CN"/>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6" name="AutoShape 5">
            <a:extLst>
              <a:ext uri="{FF2B5EF4-FFF2-40B4-BE49-F238E27FC236}">
                <a16:creationId xmlns:a16="http://schemas.microsoft.com/office/drawing/2014/main" id="{4A0C8B04-A47C-B245-858A-CC2A0855A15D}"/>
              </a:ext>
            </a:extLst>
          </p:cNvPr>
          <p:cNvSpPr>
            <a:spLocks noChangeArrowheads="1"/>
          </p:cNvSpPr>
          <p:nvPr/>
        </p:nvSpPr>
        <p:spPr bwMode="auto">
          <a:xfrm>
            <a:off x="396000" y="1980000"/>
            <a:ext cx="2133600" cy="8382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load or store a vector</a:t>
            </a:r>
          </a:p>
          <a:p>
            <a:pPr algn="r" eaLnBrk="1" hangingPunct="1">
              <a:buFontTx/>
              <a:buNone/>
              <a:defRPr/>
            </a:pPr>
            <a:r>
              <a:rPr lang="en-US" altLang="zh-CN" sz="2000" b="1" kern="0" dirty="0">
                <a:solidFill>
                  <a:srgbClr val="00B0F0"/>
                </a:solidFill>
              </a:rPr>
              <a:t>from or to memory</a:t>
            </a:r>
          </a:p>
          <a:p>
            <a:pPr algn="r" eaLnBrk="1" hangingPunct="1">
              <a:buFontTx/>
              <a:buNone/>
              <a:defRPr/>
            </a:pPr>
            <a:r>
              <a:rPr lang="en-US" altLang="zh-CN" sz="2000" b="1" kern="0" dirty="0">
                <a:solidFill>
                  <a:srgbClr val="00B0F0"/>
                </a:solidFill>
              </a:rPr>
              <a:t>in a fully pipelined way;</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also handle scalar</a:t>
            </a:r>
          </a:p>
          <a:p>
            <a:pPr algn="r" eaLnBrk="1" hangingPunct="1">
              <a:buFontTx/>
              <a:buNone/>
              <a:defRPr/>
            </a:pPr>
            <a:r>
              <a:rPr lang="en-US" altLang="zh-CN" sz="2000" b="1" kern="0" dirty="0">
                <a:solidFill>
                  <a:srgbClr val="00B0F0"/>
                </a:solidFill>
              </a:rPr>
              <a:t>loads and stores;</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39558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EDF5-C82D-EF4F-B570-0F3672279D25}"/>
              </a:ext>
            </a:extLst>
          </p:cNvPr>
          <p:cNvPicPr>
            <a:picLocks noChangeAspect="1"/>
          </p:cNvPicPr>
          <p:nvPr/>
        </p:nvPicPr>
        <p:blipFill>
          <a:blip r:embed="rId3"/>
          <a:stretch>
            <a:fillRect/>
          </a:stretch>
        </p:blipFill>
        <p:spPr>
          <a:xfrm>
            <a:off x="0" y="0"/>
            <a:ext cx="6641630" cy="6858000"/>
          </a:xfrm>
          <a:prstGeom prst="rect">
            <a:avLst/>
          </a:prstGeom>
        </p:spPr>
      </p:pic>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p:txBody>
          <a:bodyPr/>
          <a:lstStyle/>
          <a:p>
            <a:r>
              <a:rPr lang="en-CN" dirty="0"/>
              <a:t>RV64V</a:t>
            </a:r>
          </a:p>
        </p:txBody>
      </p:sp>
      <p:sp>
        <p:nvSpPr>
          <p:cNvPr id="6" name="AutoShape 5">
            <a:extLst>
              <a:ext uri="{FF2B5EF4-FFF2-40B4-BE49-F238E27FC236}">
                <a16:creationId xmlns:a16="http://schemas.microsoft.com/office/drawing/2014/main" id="{4A0C8B04-A47C-B245-858A-CC2A0855A15D}"/>
              </a:ext>
            </a:extLst>
          </p:cNvPr>
          <p:cNvSpPr>
            <a:spLocks noChangeArrowheads="1"/>
          </p:cNvSpPr>
          <p:nvPr/>
        </p:nvSpPr>
        <p:spPr bwMode="auto">
          <a:xfrm>
            <a:off x="1676400" y="4572000"/>
            <a:ext cx="1524000" cy="2286000"/>
          </a:xfrm>
          <a:prstGeom prst="roundRect">
            <a:avLst>
              <a:gd name="adj" fmla="val 16667"/>
            </a:avLst>
          </a:prstGeom>
          <a:noFill/>
          <a:ln w="5715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8" name="Content Placeholder 2">
            <a:extLst>
              <a:ext uri="{FF2B5EF4-FFF2-40B4-BE49-F238E27FC236}">
                <a16:creationId xmlns:a16="http://schemas.microsoft.com/office/drawing/2014/main" id="{3C1C366C-B9DF-4545-83F2-0F764F242755}"/>
              </a:ext>
            </a:extLst>
          </p:cNvPr>
          <p:cNvSpPr txBox="1">
            <a:spLocks/>
          </p:cNvSpPr>
          <p:nvPr/>
        </p:nvSpPr>
        <p:spPr bwMode="auto">
          <a:xfrm>
            <a:off x="0" y="1828799"/>
            <a:ext cx="9144000" cy="434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31 general-purpose regs</a:t>
            </a:r>
          </a:p>
          <a:p>
            <a:pPr algn="r" eaLnBrk="1" hangingPunct="1">
              <a:buFontTx/>
              <a:buNone/>
              <a:defRPr/>
            </a:pPr>
            <a:r>
              <a:rPr lang="en-US" altLang="zh-CN" sz="2000" b="1" kern="0" dirty="0">
                <a:solidFill>
                  <a:srgbClr val="00B0F0"/>
                </a:solidFill>
              </a:rPr>
              <a:t>and 32 FP regs;</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provide data as input</a:t>
            </a:r>
          </a:p>
          <a:p>
            <a:pPr algn="r" eaLnBrk="1" hangingPunct="1">
              <a:buFontTx/>
              <a:buNone/>
              <a:defRPr/>
            </a:pPr>
            <a:r>
              <a:rPr lang="en-US" altLang="zh-CN" sz="2000" b="1" kern="0" dirty="0">
                <a:solidFill>
                  <a:srgbClr val="00B0F0"/>
                </a:solidFill>
              </a:rPr>
              <a:t>to vector functional units;</a:t>
            </a:r>
          </a:p>
          <a:p>
            <a:pPr algn="r" eaLnBrk="1" hangingPunct="1">
              <a:buFontTx/>
              <a:buNone/>
              <a:defRPr/>
            </a:pPr>
            <a:r>
              <a:rPr lang="zh-CN" altLang="en-US" sz="2000" b="1" kern="0" dirty="0">
                <a:solidFill>
                  <a:srgbClr val="00B0F0"/>
                </a:solidFill>
              </a:rPr>
              <a:t> </a:t>
            </a:r>
            <a:r>
              <a:rPr lang="en-US" altLang="zh-CN" sz="2000" b="1" kern="0" dirty="0">
                <a:solidFill>
                  <a:srgbClr val="92D050"/>
                </a:solidFill>
              </a:rPr>
              <a:t>::</a:t>
            </a:r>
            <a:r>
              <a:rPr lang="en-US" altLang="zh-CN" sz="2000" b="1" kern="0" dirty="0">
                <a:solidFill>
                  <a:srgbClr val="00B0F0"/>
                </a:solidFill>
              </a:rPr>
              <a:t>compute addresses to</a:t>
            </a:r>
          </a:p>
          <a:p>
            <a:pPr algn="r" eaLnBrk="1" hangingPunct="1">
              <a:buFontTx/>
              <a:buNone/>
              <a:defRPr/>
            </a:pPr>
            <a:r>
              <a:rPr lang="en-US" altLang="zh-CN" sz="2000" b="1" kern="0" dirty="0">
                <a:solidFill>
                  <a:srgbClr val="00B0F0"/>
                </a:solidFill>
              </a:rPr>
              <a:t>pass to vector load/store unit;</a:t>
            </a: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408412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D9589-A579-484F-A3F1-6AA7678DE786}"/>
              </a:ext>
            </a:extLst>
          </p:cNvPr>
          <p:cNvPicPr>
            <a:picLocks noChangeAspect="1"/>
          </p:cNvPicPr>
          <p:nvPr/>
        </p:nvPicPr>
        <p:blipFill>
          <a:blip r:embed="rId3"/>
          <a:stretch>
            <a:fillRect/>
          </a:stretch>
        </p:blipFill>
        <p:spPr>
          <a:xfrm>
            <a:off x="0" y="0"/>
            <a:ext cx="5943600" cy="6858000"/>
          </a:xfrm>
          <a:prstGeom prst="rect">
            <a:avLst/>
          </a:prstGeom>
        </p:spPr>
      </p:pic>
      <p:sp>
        <p:nvSpPr>
          <p:cNvPr id="7" name="Title 1">
            <a:extLst>
              <a:ext uri="{FF2B5EF4-FFF2-40B4-BE49-F238E27FC236}">
                <a16:creationId xmlns:a16="http://schemas.microsoft.com/office/drawing/2014/main" id="{2DC243D9-6533-5741-8AA8-73A1C14FF666}"/>
              </a:ext>
            </a:extLst>
          </p:cNvPr>
          <p:cNvSpPr txBox="1">
            <a:spLocks/>
          </p:cNvSpPr>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Vector</a:t>
            </a:r>
          </a:p>
          <a:p>
            <a:pPr algn="r"/>
            <a:r>
              <a:rPr lang="en-CN" kern="0" dirty="0"/>
              <a:t>Instructions</a:t>
            </a:r>
          </a:p>
        </p:txBody>
      </p:sp>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a:xfrm>
            <a:off x="6332400" y="274638"/>
            <a:ext cx="2811600" cy="1143000"/>
          </a:xfrm>
        </p:spPr>
        <p:txBody>
          <a:bodyPr/>
          <a:lstStyle/>
          <a:p>
            <a:pPr algn="r"/>
            <a:r>
              <a:rPr lang="en-CN" dirty="0">
                <a:solidFill>
                  <a:schemeClr val="tx1"/>
                </a:solidFill>
              </a:rPr>
              <a:t>RV64V</a:t>
            </a:r>
          </a:p>
        </p:txBody>
      </p:sp>
    </p:spTree>
    <p:extLst>
      <p:ext uri="{BB962C8B-B14F-4D97-AF65-F5344CB8AC3E}">
        <p14:creationId xmlns:p14="http://schemas.microsoft.com/office/powerpoint/2010/main" val="29278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D9589-A579-484F-A3F1-6AA7678DE786}"/>
              </a:ext>
            </a:extLst>
          </p:cNvPr>
          <p:cNvPicPr>
            <a:picLocks noChangeAspect="1"/>
          </p:cNvPicPr>
          <p:nvPr/>
        </p:nvPicPr>
        <p:blipFill>
          <a:blip r:embed="rId3"/>
          <a:stretch>
            <a:fillRect/>
          </a:stretch>
        </p:blipFill>
        <p:spPr>
          <a:xfrm>
            <a:off x="0" y="0"/>
            <a:ext cx="5943600" cy="6858000"/>
          </a:xfrm>
          <a:prstGeom prst="rect">
            <a:avLst/>
          </a:prstGeom>
        </p:spPr>
      </p:pic>
      <p:sp>
        <p:nvSpPr>
          <p:cNvPr id="7" name="Title 1">
            <a:extLst>
              <a:ext uri="{FF2B5EF4-FFF2-40B4-BE49-F238E27FC236}">
                <a16:creationId xmlns:a16="http://schemas.microsoft.com/office/drawing/2014/main" id="{2DC243D9-6533-5741-8AA8-73A1C14FF666}"/>
              </a:ext>
            </a:extLst>
          </p:cNvPr>
          <p:cNvSpPr txBox="1">
            <a:spLocks/>
          </p:cNvSpPr>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Vector</a:t>
            </a:r>
          </a:p>
          <a:p>
            <a:pPr algn="r"/>
            <a:r>
              <a:rPr lang="en-CN" kern="0" dirty="0"/>
              <a:t>Instructions</a:t>
            </a:r>
          </a:p>
        </p:txBody>
      </p:sp>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a:xfrm>
            <a:off x="6332400" y="274638"/>
            <a:ext cx="2811600" cy="1143000"/>
          </a:xfrm>
        </p:spPr>
        <p:txBody>
          <a:bodyPr/>
          <a:lstStyle/>
          <a:p>
            <a:pPr algn="r"/>
            <a:r>
              <a:rPr lang="en-CN" dirty="0">
                <a:solidFill>
                  <a:schemeClr val="tx1"/>
                </a:solidFill>
              </a:rPr>
              <a:t>RV64V</a:t>
            </a:r>
          </a:p>
        </p:txBody>
      </p:sp>
      <p:sp>
        <p:nvSpPr>
          <p:cNvPr id="5" name="Content Placeholder 2">
            <a:extLst>
              <a:ext uri="{FF2B5EF4-FFF2-40B4-BE49-F238E27FC236}">
                <a16:creationId xmlns:a16="http://schemas.microsoft.com/office/drawing/2014/main" id="{05325894-4C82-F94E-ABFB-7F2128C5AA5B}"/>
              </a:ext>
            </a:extLst>
          </p:cNvPr>
          <p:cNvSpPr txBox="1">
            <a:spLocks/>
          </p:cNvSpPr>
          <p:nvPr/>
        </p:nvSpPr>
        <p:spPr bwMode="auto">
          <a:xfrm>
            <a:off x="0" y="24102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000" b="1" kern="0" dirty="0">
                <a:solidFill>
                  <a:srgbClr val="92D050"/>
                </a:solidFill>
              </a:rPr>
              <a:t>::</a:t>
            </a:r>
            <a:r>
              <a:rPr lang="en-US" altLang="zh-CN" sz="2000" b="1" kern="0" dirty="0">
                <a:solidFill>
                  <a:srgbClr val="00B0F0"/>
                </a:solidFill>
              </a:rPr>
              <a:t>all use R format;</a:t>
            </a:r>
          </a:p>
          <a:p>
            <a:pPr algn="r" eaLnBrk="1" hangingPunct="1">
              <a:buFontTx/>
              <a:buNone/>
              <a:defRPr/>
            </a:pPr>
            <a:r>
              <a:rPr lang="en-US" altLang="zh-CN" sz="2000" b="1" kern="0" dirty="0">
                <a:solidFill>
                  <a:srgbClr val="92D050"/>
                </a:solidFill>
              </a:rPr>
              <a:t>::</a:t>
            </a:r>
            <a:r>
              <a:rPr lang="en-US" altLang="zh-CN" sz="2000" b="1" kern="0" dirty="0">
                <a:solidFill>
                  <a:srgbClr val="00B0F0"/>
                </a:solidFill>
              </a:rPr>
              <a:t>suffix</a:t>
            </a:r>
            <a:r>
              <a:rPr lang="zh-CN" altLang="en-US" sz="2000" b="1" kern="0" dirty="0">
                <a:solidFill>
                  <a:srgbClr val="00B0F0"/>
                </a:solidFill>
              </a:rPr>
              <a:t> </a:t>
            </a:r>
            <a:r>
              <a:rPr lang="en-US" altLang="zh-CN" sz="2000" b="1" kern="0" dirty="0">
                <a:solidFill>
                  <a:srgbClr val="00B0F0"/>
                </a:solidFill>
              </a:rPr>
              <a:t>.</a:t>
            </a:r>
            <a:r>
              <a:rPr lang="en-US" altLang="zh-CN" sz="2000" b="1" kern="0" dirty="0" err="1">
                <a:solidFill>
                  <a:srgbClr val="00B0F0"/>
                </a:solidFill>
              </a:rPr>
              <a:t>vv</a:t>
            </a:r>
            <a:r>
              <a:rPr lang="en-US" altLang="zh-CN" sz="2000" b="1" kern="0" dirty="0">
                <a:solidFill>
                  <a:srgbClr val="00B0F0"/>
                </a:solidFill>
              </a:rPr>
              <a:t> for instructions</a:t>
            </a:r>
          </a:p>
          <a:p>
            <a:pPr algn="r" eaLnBrk="1" hangingPunct="1">
              <a:buFontTx/>
              <a:buNone/>
              <a:defRPr/>
            </a:pPr>
            <a:r>
              <a:rPr lang="en-US" altLang="zh-CN" sz="2000" b="1" kern="0" dirty="0">
                <a:solidFill>
                  <a:srgbClr val="00B0F0"/>
                </a:solidFill>
              </a:rPr>
              <a:t>with both operands being vectors,</a:t>
            </a:r>
          </a:p>
          <a:p>
            <a:pPr algn="r" eaLnBrk="1" hangingPunct="1">
              <a:buFontTx/>
              <a:buNone/>
              <a:defRPr/>
            </a:pPr>
            <a:r>
              <a:rPr lang="en-US" altLang="zh-CN" sz="2000" b="1" kern="0" dirty="0">
                <a:solidFill>
                  <a:srgbClr val="00B0F0"/>
                </a:solidFill>
              </a:rPr>
              <a:t>.vs for vector and scalar,</a:t>
            </a:r>
          </a:p>
          <a:p>
            <a:pPr algn="r" eaLnBrk="1" hangingPunct="1">
              <a:buFontTx/>
              <a:buNone/>
              <a:defRPr/>
            </a:pPr>
            <a:r>
              <a:rPr lang="en-US" altLang="zh-CN" sz="2000" b="1" kern="0" dirty="0">
                <a:solidFill>
                  <a:srgbClr val="00B0F0"/>
                </a:solidFill>
              </a:rPr>
              <a:t>.</a:t>
            </a:r>
            <a:r>
              <a:rPr lang="en-US" altLang="zh-CN" sz="2000" b="1" kern="0" dirty="0" err="1">
                <a:solidFill>
                  <a:srgbClr val="00B0F0"/>
                </a:solidFill>
              </a:rPr>
              <a:t>sv</a:t>
            </a:r>
            <a:r>
              <a:rPr lang="en-US" altLang="zh-CN" sz="2000" b="1" kern="0" dirty="0">
                <a:solidFill>
                  <a:srgbClr val="00B0F0"/>
                </a:solidFill>
              </a:rPr>
              <a:t> for scalar and vector;</a:t>
            </a:r>
          </a:p>
          <a:p>
            <a:pPr algn="r" eaLnBrk="1" hangingPunct="1">
              <a:buFontTx/>
              <a:buNone/>
              <a:defRPr/>
            </a:pPr>
            <a:r>
              <a:rPr lang="en-US" altLang="zh-CN" sz="2000" b="1" kern="0" dirty="0">
                <a:solidFill>
                  <a:srgbClr val="00B0F0"/>
                </a:solidFill>
              </a:rPr>
              <a:t>commutative operations have</a:t>
            </a:r>
          </a:p>
          <a:p>
            <a:pPr algn="r" eaLnBrk="1" hangingPunct="1">
              <a:buFontTx/>
              <a:buNone/>
              <a:defRPr/>
            </a:pPr>
            <a:r>
              <a:rPr lang="en-US" altLang="zh-CN" sz="2000" b="1" kern="0" dirty="0">
                <a:solidFill>
                  <a:srgbClr val="00B0F0"/>
                </a:solidFill>
              </a:rPr>
              <a:t>only the first two versions;</a:t>
            </a: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191742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D9589-A579-484F-A3F1-6AA7678DE786}"/>
              </a:ext>
            </a:extLst>
          </p:cNvPr>
          <p:cNvPicPr>
            <a:picLocks noChangeAspect="1"/>
          </p:cNvPicPr>
          <p:nvPr/>
        </p:nvPicPr>
        <p:blipFill>
          <a:blip r:embed="rId3"/>
          <a:stretch>
            <a:fillRect/>
          </a:stretch>
        </p:blipFill>
        <p:spPr>
          <a:xfrm>
            <a:off x="0" y="0"/>
            <a:ext cx="5943600" cy="6858000"/>
          </a:xfrm>
          <a:prstGeom prst="rect">
            <a:avLst/>
          </a:prstGeom>
        </p:spPr>
      </p:pic>
      <p:sp>
        <p:nvSpPr>
          <p:cNvPr id="7" name="Title 1">
            <a:extLst>
              <a:ext uri="{FF2B5EF4-FFF2-40B4-BE49-F238E27FC236}">
                <a16:creationId xmlns:a16="http://schemas.microsoft.com/office/drawing/2014/main" id="{2DC243D9-6533-5741-8AA8-73A1C14FF666}"/>
              </a:ext>
            </a:extLst>
          </p:cNvPr>
          <p:cNvSpPr txBox="1">
            <a:spLocks/>
          </p:cNvSpPr>
          <p:nvPr/>
        </p:nvSpPr>
        <p:spPr bwMode="auto">
          <a:xfrm>
            <a:off x="0" y="12672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t>Vector</a:t>
            </a:r>
          </a:p>
          <a:p>
            <a:pPr algn="r"/>
            <a:r>
              <a:rPr lang="en-CN" kern="0" dirty="0"/>
              <a:t>Instructions</a:t>
            </a:r>
          </a:p>
        </p:txBody>
      </p:sp>
      <p:sp>
        <p:nvSpPr>
          <p:cNvPr id="2" name="Title 1">
            <a:extLst>
              <a:ext uri="{FF2B5EF4-FFF2-40B4-BE49-F238E27FC236}">
                <a16:creationId xmlns:a16="http://schemas.microsoft.com/office/drawing/2014/main" id="{BD37F0E2-1B3F-E54E-9B30-4BF983B052AD}"/>
              </a:ext>
            </a:extLst>
          </p:cNvPr>
          <p:cNvSpPr>
            <a:spLocks noGrp="1"/>
          </p:cNvSpPr>
          <p:nvPr>
            <p:ph type="title"/>
          </p:nvPr>
        </p:nvSpPr>
        <p:spPr>
          <a:xfrm>
            <a:off x="6332400" y="274638"/>
            <a:ext cx="2811600" cy="1143000"/>
          </a:xfrm>
        </p:spPr>
        <p:txBody>
          <a:bodyPr/>
          <a:lstStyle/>
          <a:p>
            <a:pPr algn="r"/>
            <a:r>
              <a:rPr lang="en-CN" dirty="0">
                <a:solidFill>
                  <a:schemeClr val="tx1"/>
                </a:solidFill>
              </a:rPr>
              <a:t>RV64V</a:t>
            </a:r>
          </a:p>
        </p:txBody>
      </p:sp>
      <p:sp>
        <p:nvSpPr>
          <p:cNvPr id="5" name="Content Placeholder 2">
            <a:extLst>
              <a:ext uri="{FF2B5EF4-FFF2-40B4-BE49-F238E27FC236}">
                <a16:creationId xmlns:a16="http://schemas.microsoft.com/office/drawing/2014/main" id="{05325894-4C82-F94E-ABFB-7F2128C5AA5B}"/>
              </a:ext>
            </a:extLst>
          </p:cNvPr>
          <p:cNvSpPr txBox="1">
            <a:spLocks/>
          </p:cNvSpPr>
          <p:nvPr/>
        </p:nvSpPr>
        <p:spPr bwMode="auto">
          <a:xfrm>
            <a:off x="0" y="24102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b="1" kern="0" dirty="0">
                <a:solidFill>
                  <a:srgbClr val="00B0F0"/>
                </a:solidFill>
              </a:rPr>
              <a:t>data type and size?</a:t>
            </a:r>
          </a:p>
          <a:p>
            <a:pPr algn="r" eaLnBrk="1" hangingPunct="1">
              <a:buFontTx/>
              <a:buNone/>
              <a:defRPr/>
            </a:pP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a:p>
            <a:pPr algn="r" eaLnBrk="1" hangingPunct="1">
              <a:buFontTx/>
              <a:buNone/>
              <a:defRPr/>
            </a:pPr>
            <a:endParaRPr lang="en-US" altLang="zh-CN" b="1" kern="0" dirty="0">
              <a:solidFill>
                <a:srgbClr val="00B0F0"/>
              </a:solidFill>
            </a:endParaRPr>
          </a:p>
        </p:txBody>
      </p:sp>
    </p:spTree>
    <p:extLst>
      <p:ext uri="{BB962C8B-B14F-4D97-AF65-F5344CB8AC3E}">
        <p14:creationId xmlns:p14="http://schemas.microsoft.com/office/powerpoint/2010/main" val="141846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CF97-A814-8D4C-8A7D-0B340080330D}"/>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4AB82D77-F642-A049-B5EC-0DC5C328ED9B}"/>
              </a:ext>
            </a:extLst>
          </p:cNvPr>
          <p:cNvSpPr>
            <a:spLocks noGrp="1"/>
          </p:cNvSpPr>
          <p:nvPr>
            <p:ph idx="1"/>
          </p:nvPr>
        </p:nvSpPr>
        <p:spPr/>
        <p:txBody>
          <a:bodyPr/>
          <a:lstStyle/>
          <a:p>
            <a:r>
              <a:rPr lang="en-US" dirty="0"/>
              <a:t>O</a:t>
            </a:r>
            <a:r>
              <a:rPr lang="en-CN" dirty="0"/>
              <a:t>mitted in instruction encoding</a:t>
            </a:r>
          </a:p>
          <a:p>
            <a:r>
              <a:rPr lang="en-US" dirty="0"/>
              <a:t>A</a:t>
            </a:r>
            <a:r>
              <a:rPr lang="en-CN" dirty="0"/>
              <a:t>ssociated a data type and data size with each vector register</a:t>
            </a:r>
          </a:p>
        </p:txBody>
      </p:sp>
    </p:spTree>
    <p:extLst>
      <p:ext uri="{BB962C8B-B14F-4D97-AF65-F5344CB8AC3E}">
        <p14:creationId xmlns:p14="http://schemas.microsoft.com/office/powerpoint/2010/main" val="238223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Tree>
    <p:extLst>
      <p:ext uri="{BB962C8B-B14F-4D97-AF65-F5344CB8AC3E}">
        <p14:creationId xmlns:p14="http://schemas.microsoft.com/office/powerpoint/2010/main" val="3683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CF97-A814-8D4C-8A7D-0B340080330D}"/>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4AB82D77-F642-A049-B5EC-0DC5C328ED9B}"/>
              </a:ext>
            </a:extLst>
          </p:cNvPr>
          <p:cNvSpPr>
            <a:spLocks noGrp="1"/>
          </p:cNvSpPr>
          <p:nvPr>
            <p:ph idx="1"/>
          </p:nvPr>
        </p:nvSpPr>
        <p:spPr/>
        <p:txBody>
          <a:bodyPr/>
          <a:lstStyle/>
          <a:p>
            <a:r>
              <a:rPr lang="en-US" dirty="0"/>
              <a:t>O</a:t>
            </a:r>
            <a:r>
              <a:rPr lang="en-CN" dirty="0"/>
              <a:t>mitted in instruction encoding</a:t>
            </a:r>
          </a:p>
          <a:p>
            <a:r>
              <a:rPr lang="en-US" dirty="0"/>
              <a:t>A</a:t>
            </a:r>
            <a:r>
              <a:rPr lang="en-CN" dirty="0"/>
              <a:t>ssociated a data type and data size with each vector register</a:t>
            </a:r>
          </a:p>
          <a:p>
            <a:r>
              <a:rPr lang="en-US" dirty="0"/>
              <a:t>B</a:t>
            </a:r>
            <a:r>
              <a:rPr lang="en-CN" dirty="0"/>
              <a:t>efore executing vector instructions, program configures the vector registers being used to specify their data type and widths</a:t>
            </a:r>
            <a:r>
              <a:rPr lang="en-US" dirty="0"/>
              <a:t>:                                      </a:t>
            </a:r>
            <a:r>
              <a:rPr lang="en-US" dirty="0">
                <a:solidFill>
                  <a:srgbClr val="00B0F0"/>
                </a:solidFill>
              </a:rPr>
              <a:t>Integer: 8, 16, 32, and 64 bits             Floating point: 16, 32, and 64 bits</a:t>
            </a:r>
            <a:endParaRPr lang="en-CN" dirty="0">
              <a:solidFill>
                <a:srgbClr val="00B0F0"/>
              </a:solidFill>
            </a:endParaRPr>
          </a:p>
        </p:txBody>
      </p:sp>
    </p:spTree>
    <p:extLst>
      <p:ext uri="{BB962C8B-B14F-4D97-AF65-F5344CB8AC3E}">
        <p14:creationId xmlns:p14="http://schemas.microsoft.com/office/powerpoint/2010/main" val="1941469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A8D3-D7E6-DF48-B869-F87D3BEDCFD7}"/>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3EBE6313-0649-1F4F-8DE9-1DED08CE364C}"/>
              </a:ext>
            </a:extLst>
          </p:cNvPr>
          <p:cNvSpPr>
            <a:spLocks noGrp="1"/>
          </p:cNvSpPr>
          <p:nvPr>
            <p:ph idx="1"/>
          </p:nvPr>
        </p:nvSpPr>
        <p:spPr/>
        <p:txBody>
          <a:bodyPr/>
          <a:lstStyle/>
          <a:p>
            <a:r>
              <a:rPr lang="en-US" dirty="0">
                <a:solidFill>
                  <a:srgbClr val="00B0F0"/>
                </a:solidFill>
              </a:rPr>
              <a:t>L</a:t>
            </a:r>
            <a:r>
              <a:rPr lang="en-CN" dirty="0">
                <a:solidFill>
                  <a:srgbClr val="00B0F0"/>
                </a:solidFill>
              </a:rPr>
              <a:t>imit the number of instructions</a:t>
            </a:r>
            <a:r>
              <a:rPr lang="en-CN" dirty="0"/>
              <a:t> (without using combinations of data types and sizes in instruction encoding)</a:t>
            </a:r>
          </a:p>
          <a:p>
            <a:endParaRPr lang="en-CN" dirty="0"/>
          </a:p>
        </p:txBody>
      </p:sp>
    </p:spTree>
    <p:extLst>
      <p:ext uri="{BB962C8B-B14F-4D97-AF65-F5344CB8AC3E}">
        <p14:creationId xmlns:p14="http://schemas.microsoft.com/office/powerpoint/2010/main" val="3137949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A8D3-D7E6-DF48-B869-F87D3BEDCFD7}"/>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3EBE6313-0649-1F4F-8DE9-1DED08CE364C}"/>
              </a:ext>
            </a:extLst>
          </p:cNvPr>
          <p:cNvSpPr>
            <a:spLocks noGrp="1"/>
          </p:cNvSpPr>
          <p:nvPr>
            <p:ph idx="1"/>
          </p:nvPr>
        </p:nvSpPr>
        <p:spPr/>
        <p:txBody>
          <a:bodyPr/>
          <a:lstStyle/>
          <a:p>
            <a:r>
              <a:rPr lang="en-US" dirty="0"/>
              <a:t>L</a:t>
            </a:r>
            <a:r>
              <a:rPr lang="en-CN" dirty="0"/>
              <a:t>imit the number of instructions</a:t>
            </a:r>
          </a:p>
          <a:p>
            <a:r>
              <a:rPr lang="en-US" dirty="0">
                <a:solidFill>
                  <a:srgbClr val="00B0F0"/>
                </a:solidFill>
              </a:rPr>
              <a:t>E</a:t>
            </a:r>
            <a:r>
              <a:rPr lang="en-CN" dirty="0">
                <a:solidFill>
                  <a:srgbClr val="00B0F0"/>
                </a:solidFill>
              </a:rPr>
              <a:t>nable programs to disable unused vector registers</a:t>
            </a:r>
            <a:r>
              <a:rPr lang="en-CN" dirty="0"/>
              <a:t>                                 example: 1024-byte vector memory,   4 vector registers are enabled,             then allocate 1024/4 = 256 bytes for each vector register (mvl: maximum vector length)</a:t>
            </a:r>
          </a:p>
          <a:p>
            <a:endParaRPr lang="en-CN" dirty="0"/>
          </a:p>
        </p:txBody>
      </p:sp>
    </p:spTree>
    <p:extLst>
      <p:ext uri="{BB962C8B-B14F-4D97-AF65-F5344CB8AC3E}">
        <p14:creationId xmlns:p14="http://schemas.microsoft.com/office/powerpoint/2010/main" val="79380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A8D3-D7E6-DF48-B869-F87D3BEDCFD7}"/>
              </a:ext>
            </a:extLst>
          </p:cNvPr>
          <p:cNvSpPr>
            <a:spLocks noGrp="1"/>
          </p:cNvSpPr>
          <p:nvPr>
            <p:ph type="title"/>
          </p:nvPr>
        </p:nvSpPr>
        <p:spPr/>
        <p:txBody>
          <a:bodyPr/>
          <a:lstStyle/>
          <a:p>
            <a:r>
              <a:rPr lang="en-CN" dirty="0"/>
              <a:t>Dynamic Register Typing</a:t>
            </a:r>
          </a:p>
        </p:txBody>
      </p:sp>
      <p:sp>
        <p:nvSpPr>
          <p:cNvPr id="3" name="Content Placeholder 2">
            <a:extLst>
              <a:ext uri="{FF2B5EF4-FFF2-40B4-BE49-F238E27FC236}">
                <a16:creationId xmlns:a16="http://schemas.microsoft.com/office/drawing/2014/main" id="{3EBE6313-0649-1F4F-8DE9-1DED08CE364C}"/>
              </a:ext>
            </a:extLst>
          </p:cNvPr>
          <p:cNvSpPr>
            <a:spLocks noGrp="1"/>
          </p:cNvSpPr>
          <p:nvPr>
            <p:ph idx="1"/>
          </p:nvPr>
        </p:nvSpPr>
        <p:spPr>
          <a:xfrm>
            <a:off x="457200" y="1600200"/>
            <a:ext cx="8763000" cy="5257800"/>
          </a:xfrm>
        </p:spPr>
        <p:txBody>
          <a:bodyPr/>
          <a:lstStyle/>
          <a:p>
            <a:r>
              <a:rPr lang="en-US" dirty="0"/>
              <a:t>L</a:t>
            </a:r>
            <a:r>
              <a:rPr lang="en-CN" dirty="0"/>
              <a:t>imit the number of instructions</a:t>
            </a:r>
          </a:p>
          <a:p>
            <a:r>
              <a:rPr lang="en-US" dirty="0"/>
              <a:t>E</a:t>
            </a:r>
            <a:r>
              <a:rPr lang="en-CN" dirty="0"/>
              <a:t>nable programs to disable unused vector registers</a:t>
            </a:r>
          </a:p>
          <a:p>
            <a:r>
              <a:rPr lang="en-US" dirty="0">
                <a:solidFill>
                  <a:srgbClr val="00B0F0"/>
                </a:solidFill>
              </a:rPr>
              <a:t>S</a:t>
            </a:r>
            <a:r>
              <a:rPr lang="en-CN" dirty="0">
                <a:solidFill>
                  <a:srgbClr val="00B0F0"/>
                </a:solidFill>
              </a:rPr>
              <a:t>upport implict conversions between different size operands depending on register configuration rather than additional explicit conversion instruction</a:t>
            </a:r>
          </a:p>
        </p:txBody>
      </p:sp>
    </p:spTree>
    <p:extLst>
      <p:ext uri="{BB962C8B-B14F-4D97-AF65-F5344CB8AC3E}">
        <p14:creationId xmlns:p14="http://schemas.microsoft.com/office/powerpoint/2010/main" val="832980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vector processor w</a:t>
            </a:r>
            <a:r>
              <a:rPr lang="en-US" altLang="zh-CN" sz="4000" dirty="0"/>
              <a:t>orks</a:t>
            </a:r>
            <a:r>
              <a:rPr lang="en-US" altLang="zh-CN" dirty="0"/>
              <a:t>?</a:t>
            </a:r>
            <a:br>
              <a:rPr lang="en-US" altLang="zh-CN" dirty="0"/>
            </a:br>
            <a:endParaRPr lang="en-US" altLang="zh-CN" dirty="0"/>
          </a:p>
        </p:txBody>
      </p:sp>
    </p:spTree>
    <p:extLst>
      <p:ext uri="{BB962C8B-B14F-4D97-AF65-F5344CB8AC3E}">
        <p14:creationId xmlns:p14="http://schemas.microsoft.com/office/powerpoint/2010/main" val="104367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u="sng" dirty="0"/>
              <a:t>D</a:t>
            </a:r>
            <a:r>
              <a:rPr lang="en-CN" dirty="0"/>
              <a:t>ouble precision </a:t>
            </a:r>
            <a:r>
              <a:rPr lang="en-CN" u="sng" dirty="0"/>
              <a:t>a</a:t>
            </a:r>
            <a:r>
              <a:rPr lang="en-CN" dirty="0"/>
              <a:t> x </a:t>
            </a:r>
            <a:r>
              <a:rPr lang="en-CN" u="sng" dirty="0"/>
              <a:t>X</a:t>
            </a:r>
            <a:r>
              <a:rPr lang="en-CN" dirty="0"/>
              <a:t> </a:t>
            </a:r>
            <a:r>
              <a:rPr lang="en-CN" u="sng" dirty="0"/>
              <a:t>p</a:t>
            </a:r>
            <a:r>
              <a:rPr lang="en-CN" dirty="0"/>
              <a:t>lus </a:t>
            </a:r>
            <a:r>
              <a:rPr lang="en-CN" u="sng" dirty="0"/>
              <a:t>Y</a:t>
            </a:r>
          </a:p>
          <a:p>
            <a:r>
              <a:rPr lang="en-CN" dirty="0"/>
              <a:t>X and Y have 32 elements</a:t>
            </a:r>
          </a:p>
          <a:p>
            <a:r>
              <a:rPr lang="en-US" dirty="0"/>
              <a:t>x</a:t>
            </a:r>
            <a:r>
              <a:rPr lang="en-CN" dirty="0"/>
              <a:t>5 and x6 hold the starting addresses of X and Y, respectively</a:t>
            </a:r>
          </a:p>
        </p:txBody>
      </p:sp>
    </p:spTree>
    <p:extLst>
      <p:ext uri="{BB962C8B-B14F-4D97-AF65-F5344CB8AC3E}">
        <p14:creationId xmlns:p14="http://schemas.microsoft.com/office/powerpoint/2010/main" val="559611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RISC-V code:</a:t>
            </a:r>
            <a:endParaRPr lang="en-CN" dirty="0"/>
          </a:p>
        </p:txBody>
      </p:sp>
      <p:pic>
        <p:nvPicPr>
          <p:cNvPr id="4" name="Picture 3">
            <a:extLst>
              <a:ext uri="{FF2B5EF4-FFF2-40B4-BE49-F238E27FC236}">
                <a16:creationId xmlns:a16="http://schemas.microsoft.com/office/drawing/2014/main" id="{03E62830-5669-C349-AFC0-C37517816DA7}"/>
              </a:ext>
            </a:extLst>
          </p:cNvPr>
          <p:cNvPicPr>
            <a:picLocks noChangeAspect="1"/>
          </p:cNvPicPr>
          <p:nvPr/>
        </p:nvPicPr>
        <p:blipFill>
          <a:blip r:embed="rId2"/>
          <a:stretch>
            <a:fillRect/>
          </a:stretch>
        </p:blipFill>
        <p:spPr>
          <a:xfrm>
            <a:off x="0" y="2253343"/>
            <a:ext cx="7543800" cy="3233057"/>
          </a:xfrm>
          <a:prstGeom prst="rect">
            <a:avLst/>
          </a:prstGeom>
        </p:spPr>
      </p:pic>
    </p:spTree>
    <p:extLst>
      <p:ext uri="{BB962C8B-B14F-4D97-AF65-F5344CB8AC3E}">
        <p14:creationId xmlns:p14="http://schemas.microsoft.com/office/powerpoint/2010/main" val="3234025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no loop-carried dependences </a:t>
            </a:r>
            <a:r>
              <a:rPr lang="en-US" dirty="0"/>
              <a:t>(dependences between iterations of a loop) </a:t>
            </a:r>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233756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p>
          <a:p>
            <a:endParaRPr lang="en-US" dirty="0"/>
          </a:p>
          <a:p>
            <a:endParaRPr lang="en-US" dirty="0"/>
          </a:p>
          <a:p>
            <a:endParaRPr lang="en-US" dirty="0"/>
          </a:p>
          <a:p>
            <a:pPr marL="0" indent="0">
              <a:buNone/>
            </a:pPr>
            <a:endParaRPr lang="en-US" dirty="0"/>
          </a:p>
          <a:p>
            <a:pPr marL="0" indent="0">
              <a:buNone/>
            </a:pPr>
            <a:endParaRPr lang="en-US" sz="2000" dirty="0"/>
          </a:p>
          <a:p>
            <a:r>
              <a:rPr lang="en-US" dirty="0"/>
              <a:t>assembler determines version of vector operations, e.g., </a:t>
            </a:r>
            <a:r>
              <a:rPr lang="en-US" dirty="0" err="1"/>
              <a:t>vmul.vs</a:t>
            </a:r>
            <a:r>
              <a:rPr lang="en-US" dirty="0"/>
              <a:t> and </a:t>
            </a:r>
            <a:r>
              <a:rPr lang="en-US" dirty="0" err="1"/>
              <a:t>vadd.vv</a:t>
            </a:r>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24386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p>
          <a:p>
            <a:endParaRPr lang="en-US" dirty="0"/>
          </a:p>
          <a:p>
            <a:endParaRPr lang="en-US" dirty="0"/>
          </a:p>
          <a:p>
            <a:endParaRPr lang="en-US" dirty="0"/>
          </a:p>
          <a:p>
            <a:pPr marL="0" indent="0">
              <a:buNone/>
            </a:pPr>
            <a:endParaRPr lang="en-US" dirty="0"/>
          </a:p>
          <a:p>
            <a:pPr marL="0" indent="0">
              <a:buNone/>
            </a:pPr>
            <a:endParaRPr lang="en-US" sz="2000" dirty="0"/>
          </a:p>
          <a:p>
            <a:r>
              <a:rPr lang="en-US" dirty="0"/>
              <a:t>each vector instruction stalls only for the first element in each vector</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28754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exploit parallelism from simultaneous </a:t>
            </a:r>
          </a:p>
          <a:p>
            <a:pPr eaLnBrk="1" hangingPunct="1">
              <a:buFontTx/>
              <a:buNone/>
              <a:defRPr/>
            </a:pPr>
            <a:r>
              <a:rPr lang="en-US" altLang="zh-CN" kern="0" dirty="0">
                <a:solidFill>
                  <a:srgbClr val="00B0F0"/>
                </a:solidFill>
              </a:rPr>
              <a:t>operations across large sets of data rather </a:t>
            </a:r>
          </a:p>
          <a:p>
            <a:pPr eaLnBrk="1" hangingPunct="1">
              <a:buFontTx/>
              <a:buNone/>
              <a:defRPr/>
            </a:pPr>
            <a:r>
              <a:rPr lang="en-US" altLang="zh-CN" kern="0" dirty="0">
                <a:solidFill>
                  <a:srgbClr val="00B0F0"/>
                </a:solidFill>
              </a:rPr>
              <a:t>than from multiple threads of control </a:t>
            </a:r>
          </a:p>
        </p:txBody>
      </p:sp>
    </p:spTree>
    <p:extLst>
      <p:ext uri="{BB962C8B-B14F-4D97-AF65-F5344CB8AC3E}">
        <p14:creationId xmlns:p14="http://schemas.microsoft.com/office/powerpoint/2010/main" val="462663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p:txBody>
          <a:bodyPr/>
          <a:lstStyle/>
          <a:p>
            <a:r>
              <a:rPr lang="en-US" dirty="0"/>
              <a:t>RV64V code:</a:t>
            </a:r>
            <a:r>
              <a:rPr lang="zh-CN" altLang="en-US" dirty="0"/>
              <a:t> </a:t>
            </a:r>
            <a:r>
              <a:rPr lang="en-US" altLang="zh-CN" dirty="0"/>
              <a:t>double-precision</a:t>
            </a:r>
            <a:endParaRPr lang="en-US" dirty="0"/>
          </a:p>
          <a:p>
            <a:endParaRPr lang="en-US" dirty="0"/>
          </a:p>
          <a:p>
            <a:endParaRPr lang="en-US" dirty="0"/>
          </a:p>
          <a:p>
            <a:endParaRPr lang="en-US" dirty="0"/>
          </a:p>
          <a:p>
            <a:pPr marL="0" indent="0">
              <a:buNone/>
            </a:pPr>
            <a:endParaRPr lang="en-US" dirty="0"/>
          </a:p>
          <a:p>
            <a:pPr marL="0" indent="0">
              <a:buNone/>
            </a:pPr>
            <a:endParaRPr lang="en-US" sz="2000" dirty="0"/>
          </a:p>
          <a:p>
            <a:r>
              <a:rPr lang="en-US" dirty="0"/>
              <a:t>pipeline stalls are required only once per vector instruction, rather than once per vector element </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3855093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double-precision</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Chaining:</a:t>
            </a:r>
            <a:r>
              <a:rPr lang="en-US" dirty="0"/>
              <a:t> forwarding of element-dependent operations, in that dependent operations are chained together</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3096164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double-precision</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Chaining:</a:t>
            </a:r>
            <a:r>
              <a:rPr lang="en-US" dirty="0"/>
              <a:t> scalar and vector registers generate interim results which can be used immediately, without additional memory references</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1750819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double-precision</a:t>
            </a:r>
          </a:p>
          <a:p>
            <a:endParaRPr lang="en-US" dirty="0"/>
          </a:p>
          <a:p>
            <a:endParaRPr lang="en-US" dirty="0"/>
          </a:p>
          <a:p>
            <a:endParaRPr lang="en-US" dirty="0"/>
          </a:p>
          <a:p>
            <a:pPr marL="0" indent="0">
              <a:buNone/>
            </a:pPr>
            <a:endParaRPr lang="en-US" dirty="0"/>
          </a:p>
          <a:p>
            <a:pPr marL="0" indent="0">
              <a:buNone/>
            </a:pPr>
            <a:endParaRPr lang="en-US" sz="2000" dirty="0"/>
          </a:p>
          <a:p>
            <a:r>
              <a:rPr lang="en-US" dirty="0">
                <a:solidFill>
                  <a:srgbClr val="00B0F0"/>
                </a:solidFill>
              </a:rPr>
              <a:t>Flexible</a:t>
            </a:r>
            <a:r>
              <a:rPr lang="zh-CN" altLang="en-US" dirty="0">
                <a:solidFill>
                  <a:srgbClr val="00B0F0"/>
                </a:solidFill>
              </a:rPr>
              <a:t> </a:t>
            </a:r>
            <a:r>
              <a:rPr lang="en-US" dirty="0">
                <a:solidFill>
                  <a:srgbClr val="00B0F0"/>
                </a:solidFill>
              </a:rPr>
              <a:t>Chaining:</a:t>
            </a:r>
            <a:r>
              <a:rPr lang="en-US" dirty="0"/>
              <a:t> allow a vector instruction to chain to essentially any other active vector instruction</a:t>
            </a:r>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spTree>
    <p:extLst>
      <p:ext uri="{BB962C8B-B14F-4D97-AF65-F5344CB8AC3E}">
        <p14:creationId xmlns:p14="http://schemas.microsoft.com/office/powerpoint/2010/main" val="2124317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5D03-8A26-7549-9BD7-FB572C981DE6}"/>
              </a:ext>
            </a:extLst>
          </p:cNvPr>
          <p:cNvSpPr>
            <a:spLocks noGrp="1"/>
          </p:cNvSpPr>
          <p:nvPr>
            <p:ph type="title"/>
          </p:nvPr>
        </p:nvSpPr>
        <p:spPr/>
        <p:txBody>
          <a:bodyPr/>
          <a:lstStyle/>
          <a:p>
            <a:r>
              <a:rPr lang="en-CN" dirty="0"/>
              <a:t>DAXPY</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DD2ADB3C-349E-2142-A92F-A21EAD47C87A}"/>
              </a:ext>
            </a:extLst>
          </p:cNvPr>
          <p:cNvSpPr>
            <a:spLocks noGrp="1"/>
          </p:cNvSpPr>
          <p:nvPr>
            <p:ph idx="1"/>
          </p:nvPr>
        </p:nvSpPr>
        <p:spPr>
          <a:xfrm>
            <a:off x="457200" y="1600200"/>
            <a:ext cx="8686800" cy="5257800"/>
          </a:xfrm>
        </p:spPr>
        <p:txBody>
          <a:bodyPr/>
          <a:lstStyle/>
          <a:p>
            <a:r>
              <a:rPr lang="en-US" dirty="0"/>
              <a:t>RV64V code: single-precision X and a</a:t>
            </a:r>
          </a:p>
          <a:p>
            <a:endParaRPr lang="en-US" dirty="0"/>
          </a:p>
          <a:p>
            <a:endParaRPr lang="en-US" dirty="0"/>
          </a:p>
          <a:p>
            <a:endParaRPr lang="en-US" dirty="0"/>
          </a:p>
          <a:p>
            <a:pPr marL="0" indent="0">
              <a:buNone/>
            </a:pPr>
            <a:endParaRPr lang="en-US" dirty="0"/>
          </a:p>
          <a:p>
            <a:pPr marL="0" indent="0">
              <a:buNone/>
            </a:pPr>
            <a:endParaRPr lang="en-US" sz="2000" dirty="0"/>
          </a:p>
          <a:p>
            <a:endParaRPr lang="en-US" dirty="0"/>
          </a:p>
          <a:p>
            <a:endParaRPr lang="en-CN" dirty="0"/>
          </a:p>
        </p:txBody>
      </p:sp>
      <p:pic>
        <p:nvPicPr>
          <p:cNvPr id="5" name="Picture 4">
            <a:extLst>
              <a:ext uri="{FF2B5EF4-FFF2-40B4-BE49-F238E27FC236}">
                <a16:creationId xmlns:a16="http://schemas.microsoft.com/office/drawing/2014/main" id="{7EB89497-B5CD-564C-BD78-C693C232370A}"/>
              </a:ext>
            </a:extLst>
          </p:cNvPr>
          <p:cNvPicPr>
            <a:picLocks noChangeAspect="1"/>
          </p:cNvPicPr>
          <p:nvPr/>
        </p:nvPicPr>
        <p:blipFill>
          <a:blip r:embed="rId3"/>
          <a:stretch>
            <a:fillRect/>
          </a:stretch>
        </p:blipFill>
        <p:spPr>
          <a:xfrm>
            <a:off x="907931" y="2262486"/>
            <a:ext cx="2902069" cy="2538113"/>
          </a:xfrm>
          <a:prstGeom prst="rect">
            <a:avLst/>
          </a:prstGeom>
        </p:spPr>
      </p:pic>
      <p:pic>
        <p:nvPicPr>
          <p:cNvPr id="6" name="Picture 5">
            <a:extLst>
              <a:ext uri="{FF2B5EF4-FFF2-40B4-BE49-F238E27FC236}">
                <a16:creationId xmlns:a16="http://schemas.microsoft.com/office/drawing/2014/main" id="{1AD8C929-B83F-1E43-AE63-B5E8C2431E43}"/>
              </a:ext>
            </a:extLst>
          </p:cNvPr>
          <p:cNvPicPr>
            <a:picLocks noChangeAspect="1"/>
          </p:cNvPicPr>
          <p:nvPr/>
        </p:nvPicPr>
        <p:blipFill>
          <a:blip r:embed="rId4"/>
          <a:stretch>
            <a:fillRect/>
          </a:stretch>
        </p:blipFill>
        <p:spPr>
          <a:xfrm>
            <a:off x="4267200" y="2262486"/>
            <a:ext cx="3182858" cy="2565289"/>
          </a:xfrm>
          <a:prstGeom prst="rect">
            <a:avLst/>
          </a:prstGeom>
        </p:spPr>
      </p:pic>
      <p:pic>
        <p:nvPicPr>
          <p:cNvPr id="4" name="Picture 3">
            <a:extLst>
              <a:ext uri="{FF2B5EF4-FFF2-40B4-BE49-F238E27FC236}">
                <a16:creationId xmlns:a16="http://schemas.microsoft.com/office/drawing/2014/main" id="{6802385B-EBD6-8641-AE75-0D78B4DC7E6E}"/>
              </a:ext>
            </a:extLst>
          </p:cNvPr>
          <p:cNvPicPr>
            <a:picLocks noChangeAspect="1"/>
          </p:cNvPicPr>
          <p:nvPr/>
        </p:nvPicPr>
        <p:blipFill>
          <a:blip r:embed="rId5"/>
          <a:stretch>
            <a:fillRect/>
          </a:stretch>
        </p:blipFill>
        <p:spPr>
          <a:xfrm>
            <a:off x="907931" y="2262486"/>
            <a:ext cx="6542127" cy="2567404"/>
          </a:xfrm>
          <a:prstGeom prst="rect">
            <a:avLst/>
          </a:prstGeom>
        </p:spPr>
      </p:pic>
      <p:sp>
        <p:nvSpPr>
          <p:cNvPr id="7" name="Content Placeholder 2">
            <a:extLst>
              <a:ext uri="{FF2B5EF4-FFF2-40B4-BE49-F238E27FC236}">
                <a16:creationId xmlns:a16="http://schemas.microsoft.com/office/drawing/2014/main" id="{B5625AF9-129D-5447-87DB-17062559D3A3}"/>
              </a:ext>
            </a:extLst>
          </p:cNvPr>
          <p:cNvSpPr txBox="1">
            <a:spLocks/>
          </p:cNvSpPr>
          <p:nvPr/>
        </p:nvSpPr>
        <p:spPr bwMode="auto">
          <a:xfrm>
            <a:off x="7397869" y="2124000"/>
            <a:ext cx="907931"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67065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080D-E5AB-CF4A-92A1-EA970D8184A9}"/>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07FF0455-70B6-DC43-93A1-B31A29611D5A}"/>
              </a:ext>
            </a:extLst>
          </p:cNvPr>
          <p:cNvSpPr>
            <a:spLocks noGrp="1"/>
          </p:cNvSpPr>
          <p:nvPr>
            <p:ph idx="1"/>
          </p:nvPr>
        </p:nvSpPr>
        <p:spPr/>
        <p:txBody>
          <a:bodyPr/>
          <a:lstStyle/>
          <a:p>
            <a:r>
              <a:rPr lang="en-US" dirty="0">
                <a:solidFill>
                  <a:srgbClr val="00B0F0"/>
                </a:solidFill>
              </a:rPr>
              <a:t>For</a:t>
            </a:r>
            <a:r>
              <a:rPr lang="zh-CN" altLang="en-US" dirty="0">
                <a:solidFill>
                  <a:srgbClr val="00B0F0"/>
                </a:solidFill>
              </a:rPr>
              <a:t> </a:t>
            </a:r>
            <a:r>
              <a:rPr lang="en-US" altLang="zh-CN" dirty="0">
                <a:solidFill>
                  <a:srgbClr val="00B0F0"/>
                </a:solidFill>
              </a:rPr>
              <a:t>a sequence of vector operations:</a:t>
            </a:r>
            <a:r>
              <a:rPr lang="en-US" altLang="zh-CN" dirty="0"/>
              <a:t> l</a:t>
            </a:r>
            <a:r>
              <a:rPr lang="en-CN" dirty="0"/>
              <a:t>ength of operand vectors?        </a:t>
            </a:r>
            <a:r>
              <a:rPr lang="en-US" dirty="0"/>
              <a:t>s</a:t>
            </a:r>
            <a:r>
              <a:rPr lang="en-CN" dirty="0"/>
              <a:t>tructual hazards among operations?  </a:t>
            </a:r>
            <a:r>
              <a:rPr lang="en-US" dirty="0"/>
              <a:t>d</a:t>
            </a:r>
            <a:r>
              <a:rPr lang="en-CN" dirty="0"/>
              <a:t>ata hazards?</a:t>
            </a:r>
          </a:p>
        </p:txBody>
      </p:sp>
    </p:spTree>
    <p:extLst>
      <p:ext uri="{BB962C8B-B14F-4D97-AF65-F5344CB8AC3E}">
        <p14:creationId xmlns:p14="http://schemas.microsoft.com/office/powerpoint/2010/main" val="3076332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080D-E5AB-CF4A-92A1-EA970D8184A9}"/>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07FF0455-70B6-DC43-93A1-B31A29611D5A}"/>
              </a:ext>
            </a:extLst>
          </p:cNvPr>
          <p:cNvSpPr>
            <a:spLocks noGrp="1"/>
          </p:cNvSpPr>
          <p:nvPr>
            <p:ph idx="1"/>
          </p:nvPr>
        </p:nvSpPr>
        <p:spPr/>
        <p:txBody>
          <a:bodyPr/>
          <a:lstStyle/>
          <a:p>
            <a:r>
              <a:rPr lang="en-US" dirty="0">
                <a:solidFill>
                  <a:srgbClr val="00B0F0"/>
                </a:solidFill>
              </a:rPr>
              <a:t>For</a:t>
            </a:r>
            <a:r>
              <a:rPr lang="zh-CN" altLang="en-US" dirty="0">
                <a:solidFill>
                  <a:srgbClr val="00B0F0"/>
                </a:solidFill>
              </a:rPr>
              <a:t> </a:t>
            </a:r>
            <a:r>
              <a:rPr lang="en-US" altLang="zh-CN" dirty="0">
                <a:solidFill>
                  <a:srgbClr val="00B0F0"/>
                </a:solidFill>
              </a:rPr>
              <a:t>a single vector instruction: </a:t>
            </a:r>
            <a:r>
              <a:rPr lang="en-US" altLang="zh-CN" dirty="0"/>
              <a:t>      vector length</a:t>
            </a:r>
            <a:r>
              <a:rPr lang="en-CN" dirty="0"/>
              <a:t>?                             </a:t>
            </a:r>
            <a:r>
              <a:rPr lang="en-US" dirty="0"/>
              <a:t>initiation rate</a:t>
            </a:r>
            <a:r>
              <a:rPr lang="en-CN" dirty="0"/>
              <a:t>? (</a:t>
            </a:r>
            <a:r>
              <a:rPr lang="en-US" altLang="zh-CN" dirty="0"/>
              <a:t>the rate at which a vector unit consumes new operands and produces new results</a:t>
            </a:r>
            <a:r>
              <a:rPr lang="en-CN" dirty="0"/>
              <a:t>)</a:t>
            </a:r>
          </a:p>
        </p:txBody>
      </p:sp>
    </p:spTree>
    <p:extLst>
      <p:ext uri="{BB962C8B-B14F-4D97-AF65-F5344CB8AC3E}">
        <p14:creationId xmlns:p14="http://schemas.microsoft.com/office/powerpoint/2010/main" val="1016679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C705-D4BE-3D4A-928B-B4858B669B6C}"/>
              </a:ext>
            </a:extLst>
          </p:cNvPr>
          <p:cNvSpPr>
            <a:spLocks noGrp="1"/>
          </p:cNvSpPr>
          <p:nvPr>
            <p:ph type="title"/>
          </p:nvPr>
        </p:nvSpPr>
        <p:spPr/>
        <p:txBody>
          <a:bodyPr/>
          <a:lstStyle/>
          <a:p>
            <a:r>
              <a:rPr lang="en-CN" dirty="0"/>
              <a:t>Vector</a:t>
            </a:r>
            <a:r>
              <a:rPr lang="zh-CN" altLang="en-US" dirty="0"/>
              <a:t> </a:t>
            </a:r>
            <a:r>
              <a:rPr lang="en-US" altLang="zh-CN" dirty="0"/>
              <a:t>Execution Time</a:t>
            </a:r>
            <a:endParaRPr lang="en-CN" dirty="0"/>
          </a:p>
        </p:txBody>
      </p:sp>
      <p:sp>
        <p:nvSpPr>
          <p:cNvPr id="3" name="Content Placeholder 2">
            <a:extLst>
              <a:ext uri="{FF2B5EF4-FFF2-40B4-BE49-F238E27FC236}">
                <a16:creationId xmlns:a16="http://schemas.microsoft.com/office/drawing/2014/main" id="{189258C1-F923-FB4B-B476-C7AA044118E5}"/>
              </a:ext>
            </a:extLst>
          </p:cNvPr>
          <p:cNvSpPr>
            <a:spLocks noGrp="1"/>
          </p:cNvSpPr>
          <p:nvPr>
            <p:ph idx="1"/>
          </p:nvPr>
        </p:nvSpPr>
        <p:spPr>
          <a:xfrm>
            <a:off x="457200" y="1600200"/>
            <a:ext cx="8915400" cy="5257800"/>
          </a:xfrm>
        </p:spPr>
        <p:txBody>
          <a:bodyPr/>
          <a:lstStyle/>
          <a:p>
            <a:r>
              <a:rPr lang="en-CN" dirty="0">
                <a:solidFill>
                  <a:srgbClr val="00B0F0"/>
                </a:solidFill>
              </a:rPr>
              <a:t>Convoy:                                           </a:t>
            </a:r>
            <a:r>
              <a:rPr lang="en-CN" dirty="0"/>
              <a:t>the set of vector instructions that could potentiallay execute together;            co-convoy instructions must not contain any structural hazards;                   RAW is allowed in t</a:t>
            </a:r>
            <a:r>
              <a:rPr lang="en-US" dirty="0"/>
              <a:t>h</a:t>
            </a:r>
            <a:r>
              <a:rPr lang="en-CN" dirty="0"/>
              <a:t>e same convoy;</a:t>
            </a:r>
          </a:p>
          <a:p>
            <a:r>
              <a:rPr lang="en-CN" dirty="0">
                <a:solidFill>
                  <a:srgbClr val="00B0F0"/>
                </a:solidFill>
              </a:rPr>
              <a:t>Chime:                                             </a:t>
            </a:r>
            <a:r>
              <a:rPr lang="en-CN" dirty="0"/>
              <a:t>the unit of time taken to execute the convoy</a:t>
            </a:r>
          </a:p>
          <a:p>
            <a:endParaRPr lang="en-CN" dirty="0"/>
          </a:p>
        </p:txBody>
      </p:sp>
    </p:spTree>
    <p:extLst>
      <p:ext uri="{BB962C8B-B14F-4D97-AF65-F5344CB8AC3E}">
        <p14:creationId xmlns:p14="http://schemas.microsoft.com/office/powerpoint/2010/main" val="1757902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C705-D4BE-3D4A-928B-B4858B669B6C}"/>
              </a:ext>
            </a:extLst>
          </p:cNvPr>
          <p:cNvSpPr>
            <a:spLocks noGrp="1"/>
          </p:cNvSpPr>
          <p:nvPr>
            <p:ph type="title"/>
          </p:nvPr>
        </p:nvSpPr>
        <p:spPr/>
        <p:txBody>
          <a:bodyPr/>
          <a:lstStyle/>
          <a:p>
            <a:r>
              <a:rPr lang="en-CN" dirty="0"/>
              <a:t>Vector</a:t>
            </a:r>
            <a:r>
              <a:rPr lang="zh-CN" altLang="en-US" dirty="0"/>
              <a:t> </a:t>
            </a:r>
            <a:r>
              <a:rPr lang="en-US" altLang="zh-CN" dirty="0"/>
              <a:t>Execution Time</a:t>
            </a:r>
            <a:endParaRPr lang="en-CN" dirty="0"/>
          </a:p>
        </p:txBody>
      </p:sp>
      <p:sp>
        <p:nvSpPr>
          <p:cNvPr id="3" name="Content Placeholder 2">
            <a:extLst>
              <a:ext uri="{FF2B5EF4-FFF2-40B4-BE49-F238E27FC236}">
                <a16:creationId xmlns:a16="http://schemas.microsoft.com/office/drawing/2014/main" id="{189258C1-F923-FB4B-B476-C7AA044118E5}"/>
              </a:ext>
            </a:extLst>
          </p:cNvPr>
          <p:cNvSpPr>
            <a:spLocks noGrp="1"/>
          </p:cNvSpPr>
          <p:nvPr>
            <p:ph idx="1"/>
          </p:nvPr>
        </p:nvSpPr>
        <p:spPr>
          <a:xfrm>
            <a:off x="457200" y="1600200"/>
            <a:ext cx="8915400" cy="5257800"/>
          </a:xfrm>
        </p:spPr>
        <p:txBody>
          <a:bodyPr/>
          <a:lstStyle/>
          <a:p>
            <a:r>
              <a:rPr lang="en-CN" dirty="0">
                <a:solidFill>
                  <a:srgbClr val="00B0F0"/>
                </a:solidFill>
              </a:rPr>
              <a:t>Convoy:                                           </a:t>
            </a:r>
            <a:r>
              <a:rPr lang="en-CN" dirty="0"/>
              <a:t>the set of vector instructions that could potentiallay execute together;            co-convoy instructions must not contain any structural hazards;                   RAW is allowed in t</a:t>
            </a:r>
            <a:r>
              <a:rPr lang="en-US" dirty="0"/>
              <a:t>h</a:t>
            </a:r>
            <a:r>
              <a:rPr lang="en-CN" dirty="0"/>
              <a:t>e same convoy;</a:t>
            </a:r>
          </a:p>
          <a:p>
            <a:r>
              <a:rPr lang="en-CN" dirty="0">
                <a:solidFill>
                  <a:srgbClr val="00B0F0"/>
                </a:solidFill>
              </a:rPr>
              <a:t>Chime:                                             </a:t>
            </a:r>
            <a:r>
              <a:rPr lang="en-CN" dirty="0"/>
              <a:t>the unit of time taken to execute the convoy</a:t>
            </a:r>
          </a:p>
          <a:p>
            <a:r>
              <a:rPr lang="en-US" dirty="0">
                <a:solidFill>
                  <a:srgbClr val="00B0F0"/>
                </a:solidFill>
              </a:rPr>
              <a:t>C</a:t>
            </a:r>
            <a:r>
              <a:rPr lang="en-CN" dirty="0">
                <a:solidFill>
                  <a:srgbClr val="00B0F0"/>
                </a:solidFill>
              </a:rPr>
              <a:t>ross-convoy instructions are serialized</a:t>
            </a:r>
          </a:p>
          <a:p>
            <a:endParaRPr lang="en-CN" dirty="0"/>
          </a:p>
        </p:txBody>
      </p:sp>
    </p:spTree>
    <p:extLst>
      <p:ext uri="{BB962C8B-B14F-4D97-AF65-F5344CB8AC3E}">
        <p14:creationId xmlns:p14="http://schemas.microsoft.com/office/powerpoint/2010/main" val="408449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t>A</a:t>
            </a:r>
            <a:r>
              <a:rPr lang="en-CN" dirty="0"/>
              <a:t>ssume a single copy of each vector functional unit</a:t>
            </a:r>
          </a:p>
          <a:p>
            <a:r>
              <a:rPr lang="en-US" dirty="0"/>
              <a:t>H</a:t>
            </a:r>
            <a:r>
              <a:rPr lang="en-CN" dirty="0"/>
              <a:t>ow many convoys/chimes?</a:t>
            </a:r>
          </a:p>
          <a:p>
            <a:r>
              <a:rPr lang="en-US" dirty="0"/>
              <a:t>H</a:t>
            </a:r>
            <a:r>
              <a:rPr lang="en-CN" dirty="0"/>
              <a:t>ow many cycles per FLOP (floating-point operation)?</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332290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potentially more energy-efficient:            </a:t>
            </a:r>
          </a:p>
          <a:p>
            <a:pPr eaLnBrk="1" hangingPunct="1">
              <a:buFontTx/>
              <a:buNone/>
              <a:defRPr/>
            </a:pPr>
            <a:r>
              <a:rPr lang="en-US" altLang="zh-CN" kern="0" dirty="0">
                <a:solidFill>
                  <a:srgbClr val="00B0F0"/>
                </a:solidFill>
              </a:rPr>
              <a:t>a single instruction can launch </a:t>
            </a:r>
          </a:p>
          <a:p>
            <a:pPr eaLnBrk="1" hangingPunct="1">
              <a:buFontTx/>
              <a:buNone/>
              <a:defRPr/>
            </a:pPr>
            <a:r>
              <a:rPr lang="en-US" altLang="zh-CN" kern="0" dirty="0">
                <a:solidFill>
                  <a:srgbClr val="00B0F0"/>
                </a:solidFill>
              </a:rPr>
              <a:t>many data operations</a:t>
            </a:r>
          </a:p>
        </p:txBody>
      </p:sp>
    </p:spTree>
    <p:extLst>
      <p:ext uri="{BB962C8B-B14F-4D97-AF65-F5344CB8AC3E}">
        <p14:creationId xmlns:p14="http://schemas.microsoft.com/office/powerpoint/2010/main" val="2822841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convoys/chimes?                 </a:t>
            </a:r>
            <a:r>
              <a:rPr lang="en-US" dirty="0">
                <a:solidFill>
                  <a:srgbClr val="FFC000"/>
                </a:solidFill>
              </a:rPr>
              <a:t>s</a:t>
            </a:r>
            <a:r>
              <a:rPr lang="en-CN" dirty="0">
                <a:solidFill>
                  <a:srgbClr val="FFC000"/>
                </a:solidFill>
              </a:rPr>
              <a:t>tructural hazards: vld/vld, vld/vst</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pic>
        <p:nvPicPr>
          <p:cNvPr id="10" name="Graphic 9" descr="Line arrow Rotate right">
            <a:extLst>
              <a:ext uri="{FF2B5EF4-FFF2-40B4-BE49-F238E27FC236}">
                <a16:creationId xmlns:a16="http://schemas.microsoft.com/office/drawing/2014/main" id="{1DCBFA5B-E647-DC4E-99C9-4851D0187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399" y="2293864"/>
            <a:ext cx="914400" cy="974571"/>
          </a:xfrm>
          <a:prstGeom prst="rect">
            <a:avLst/>
          </a:prstGeom>
        </p:spPr>
      </p:pic>
      <p:pic>
        <p:nvPicPr>
          <p:cNvPr id="12" name="Graphic 11" descr="Line arrow Rotate right">
            <a:extLst>
              <a:ext uri="{FF2B5EF4-FFF2-40B4-BE49-F238E27FC236}">
                <a16:creationId xmlns:a16="http://schemas.microsoft.com/office/drawing/2014/main" id="{067577C3-9018-024F-980F-4C644C2B8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400" y="3086027"/>
            <a:ext cx="914400" cy="974571"/>
          </a:xfrm>
          <a:prstGeom prst="rect">
            <a:avLst/>
          </a:prstGeom>
        </p:spPr>
      </p:pic>
    </p:spTree>
    <p:extLst>
      <p:ext uri="{BB962C8B-B14F-4D97-AF65-F5344CB8AC3E}">
        <p14:creationId xmlns:p14="http://schemas.microsoft.com/office/powerpoint/2010/main" val="371360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convoys/chimes?: 3                 </a:t>
            </a:r>
            <a:r>
              <a:rPr lang="en-US" dirty="0">
                <a:solidFill>
                  <a:srgbClr val="FFC000"/>
                </a:solidFill>
              </a:rPr>
              <a:t>s</a:t>
            </a:r>
            <a:r>
              <a:rPr lang="en-CN" dirty="0">
                <a:solidFill>
                  <a:srgbClr val="FFC000"/>
                </a:solidFill>
              </a:rPr>
              <a:t>tructural hazards: vld/vld, vld/vst      </a:t>
            </a:r>
            <a:r>
              <a:rPr lang="en-CN" dirty="0">
                <a:solidFill>
                  <a:srgbClr val="00B0F0"/>
                </a:solidFill>
              </a:rPr>
              <a:t>convoy 1: vld, vmul (v0 dependence)                            convoy 2: vld, vadd (v2 dependence)                           convoy 3: vst</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pic>
        <p:nvPicPr>
          <p:cNvPr id="10" name="Graphic 9" descr="Line arrow Rotate right">
            <a:extLst>
              <a:ext uri="{FF2B5EF4-FFF2-40B4-BE49-F238E27FC236}">
                <a16:creationId xmlns:a16="http://schemas.microsoft.com/office/drawing/2014/main" id="{1DCBFA5B-E647-DC4E-99C9-4851D0187F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399" y="2293864"/>
            <a:ext cx="914400" cy="974571"/>
          </a:xfrm>
          <a:prstGeom prst="rect">
            <a:avLst/>
          </a:prstGeom>
        </p:spPr>
      </p:pic>
      <p:pic>
        <p:nvPicPr>
          <p:cNvPr id="12" name="Graphic 11" descr="Line arrow Rotate right">
            <a:extLst>
              <a:ext uri="{FF2B5EF4-FFF2-40B4-BE49-F238E27FC236}">
                <a16:creationId xmlns:a16="http://schemas.microsoft.com/office/drawing/2014/main" id="{067577C3-9018-024F-980F-4C644C2B8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464493" flipV="1">
            <a:off x="221400" y="3086027"/>
            <a:ext cx="914400" cy="974571"/>
          </a:xfrm>
          <a:prstGeom prst="rect">
            <a:avLst/>
          </a:prstGeom>
        </p:spPr>
      </p:pic>
    </p:spTree>
    <p:extLst>
      <p:ext uri="{BB962C8B-B14F-4D97-AF65-F5344CB8AC3E}">
        <p14:creationId xmlns:p14="http://schemas.microsoft.com/office/powerpoint/2010/main" val="21065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a:xfrm>
            <a:off x="457200" y="1600200"/>
            <a:ext cx="8686800" cy="5257800"/>
          </a:xfrm>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a:t>
            </a:r>
            <a:r>
              <a:rPr lang="en-US" dirty="0">
                <a:solidFill>
                  <a:srgbClr val="00B0F0"/>
                </a:solidFill>
              </a:rPr>
              <a:t>a</a:t>
            </a:r>
            <a:r>
              <a:rPr lang="en-CN" dirty="0">
                <a:solidFill>
                  <a:srgbClr val="00B0F0"/>
                </a:solidFill>
              </a:rPr>
              <a:t>ssume 32-element vectors;               approximate 32 cycles per chime,        32 x 3 = 96 cycles for 3 chimes,           32 x 2 = 64 cycles for FLOPs [add,mul]</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3"/>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3571143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BB1-6DC9-4B49-A4AD-002D565A9B2C}"/>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13523041-822E-6042-A97A-CA73FB014EF3}"/>
              </a:ext>
            </a:extLst>
          </p:cNvPr>
          <p:cNvSpPr>
            <a:spLocks noGrp="1"/>
          </p:cNvSpPr>
          <p:nvPr>
            <p:ph idx="1"/>
          </p:nvPr>
        </p:nvSpPr>
        <p:spPr/>
        <p:txBody>
          <a:bodyPr/>
          <a:lstStyle/>
          <a:p>
            <a:r>
              <a:rPr lang="en-CN" dirty="0"/>
              <a:t>Example code sequence:</a:t>
            </a:r>
          </a:p>
          <a:p>
            <a:endParaRPr lang="en-CN" dirty="0"/>
          </a:p>
          <a:p>
            <a:endParaRPr lang="en-CN" dirty="0"/>
          </a:p>
          <a:p>
            <a:pPr marL="0" indent="0">
              <a:buNone/>
            </a:pPr>
            <a:endParaRPr lang="en-CN" dirty="0"/>
          </a:p>
          <a:p>
            <a:r>
              <a:rPr lang="en-US" dirty="0">
                <a:solidFill>
                  <a:srgbClr val="00B0F0"/>
                </a:solidFill>
              </a:rPr>
              <a:t>H</a:t>
            </a:r>
            <a:r>
              <a:rPr lang="en-CN" dirty="0">
                <a:solidFill>
                  <a:srgbClr val="00B0F0"/>
                </a:solidFill>
              </a:rPr>
              <a:t>ow many cycles per FLOP?: 1.5                        </a:t>
            </a:r>
            <a:r>
              <a:rPr lang="en-US" dirty="0">
                <a:solidFill>
                  <a:srgbClr val="00B0F0"/>
                </a:solidFill>
              </a:rPr>
              <a:t>a</a:t>
            </a:r>
            <a:r>
              <a:rPr lang="en-CN" dirty="0">
                <a:solidFill>
                  <a:srgbClr val="00B0F0"/>
                </a:solidFill>
              </a:rPr>
              <a:t>ssume 32-element vectors;               approximate 32 cycles per chime,        96 / 64 = 1.5 cycle per FLOP</a:t>
            </a:r>
          </a:p>
        </p:txBody>
      </p:sp>
      <p:pic>
        <p:nvPicPr>
          <p:cNvPr id="4" name="Picture 3">
            <a:extLst>
              <a:ext uri="{FF2B5EF4-FFF2-40B4-BE49-F238E27FC236}">
                <a16:creationId xmlns:a16="http://schemas.microsoft.com/office/drawing/2014/main" id="{89BACB6C-639A-FD46-9786-0E7DB4D0FD33}"/>
              </a:ext>
            </a:extLst>
          </p:cNvPr>
          <p:cNvPicPr>
            <a:picLocks noChangeAspect="1"/>
          </p:cNvPicPr>
          <p:nvPr/>
        </p:nvPicPr>
        <p:blipFill>
          <a:blip r:embed="rId2"/>
          <a:stretch>
            <a:fillRect/>
          </a:stretch>
        </p:blipFill>
        <p:spPr>
          <a:xfrm>
            <a:off x="900000" y="2173261"/>
            <a:ext cx="7670800" cy="1789139"/>
          </a:xfrm>
          <a:prstGeom prst="rect">
            <a:avLst/>
          </a:prstGeom>
        </p:spPr>
      </p:pic>
    </p:spTree>
    <p:extLst>
      <p:ext uri="{BB962C8B-B14F-4D97-AF65-F5344CB8AC3E}">
        <p14:creationId xmlns:p14="http://schemas.microsoft.com/office/powerpoint/2010/main" val="1510087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2455-B33D-034D-B48E-EF4122F489F5}"/>
              </a:ext>
            </a:extLst>
          </p:cNvPr>
          <p:cNvSpPr>
            <a:spLocks noGrp="1"/>
          </p:cNvSpPr>
          <p:nvPr>
            <p:ph type="title"/>
          </p:nvPr>
        </p:nvSpPr>
        <p:spPr/>
        <p:txBody>
          <a:bodyPr/>
          <a:lstStyle/>
          <a:p>
            <a:r>
              <a:rPr lang="en-CN" dirty="0"/>
              <a:t>Vector Execution Time</a:t>
            </a:r>
          </a:p>
        </p:txBody>
      </p:sp>
      <p:sp>
        <p:nvSpPr>
          <p:cNvPr id="3" name="Content Placeholder 2">
            <a:extLst>
              <a:ext uri="{FF2B5EF4-FFF2-40B4-BE49-F238E27FC236}">
                <a16:creationId xmlns:a16="http://schemas.microsoft.com/office/drawing/2014/main" id="{A41AA9A9-45DB-D448-B7DF-E455E198F352}"/>
              </a:ext>
            </a:extLst>
          </p:cNvPr>
          <p:cNvSpPr>
            <a:spLocks noGrp="1"/>
          </p:cNvSpPr>
          <p:nvPr>
            <p:ph idx="1"/>
          </p:nvPr>
        </p:nvSpPr>
        <p:spPr/>
        <p:txBody>
          <a:bodyPr/>
          <a:lstStyle/>
          <a:p>
            <a:r>
              <a:rPr lang="en-CN" dirty="0"/>
              <a:t>A vector sequence that consists of m convoys executes in m chimes</a:t>
            </a:r>
          </a:p>
          <a:p>
            <a:r>
              <a:rPr lang="en-US" dirty="0"/>
              <a:t>F</a:t>
            </a:r>
            <a:r>
              <a:rPr lang="en-CN" dirty="0"/>
              <a:t>or a vector length of n, this sequence takes approximately m x n clock cycles</a:t>
            </a:r>
          </a:p>
          <a:p>
            <a:endParaRPr lang="en-CN" dirty="0"/>
          </a:p>
          <a:p>
            <a:r>
              <a:rPr lang="en-US" dirty="0">
                <a:solidFill>
                  <a:srgbClr val="FFC000"/>
                </a:solidFill>
              </a:rPr>
              <a:t>I</a:t>
            </a:r>
            <a:r>
              <a:rPr lang="en-CN" dirty="0">
                <a:solidFill>
                  <a:srgbClr val="FFC000"/>
                </a:solidFill>
              </a:rPr>
              <a:t>gnore processor-specific overheads such as vector instruction issue overhead and vector start-up time (i.e., latency until the pipeline is full)</a:t>
            </a:r>
          </a:p>
        </p:txBody>
      </p:sp>
    </p:spTree>
    <p:extLst>
      <p:ext uri="{BB962C8B-B14F-4D97-AF65-F5344CB8AC3E}">
        <p14:creationId xmlns:p14="http://schemas.microsoft.com/office/powerpoint/2010/main" val="1125929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optimize vector arch?</a:t>
            </a:r>
            <a:br>
              <a:rPr lang="en-US" altLang="zh-CN" dirty="0"/>
            </a:br>
            <a:endParaRPr lang="en-US" altLang="zh-CN" dirty="0"/>
          </a:p>
        </p:txBody>
      </p:sp>
    </p:spTree>
    <p:extLst>
      <p:ext uri="{BB962C8B-B14F-4D97-AF65-F5344CB8AC3E}">
        <p14:creationId xmlns:p14="http://schemas.microsoft.com/office/powerpoint/2010/main" val="202856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72261A-3BD5-3542-8D6B-9FF6DB023B32}"/>
              </a:ext>
            </a:extLst>
          </p:cNvPr>
          <p:cNvPicPr>
            <a:picLocks noChangeAspect="1"/>
          </p:cNvPicPr>
          <p:nvPr/>
        </p:nvPicPr>
        <p:blipFill>
          <a:blip r:embed="rId3"/>
          <a:stretch>
            <a:fillRect/>
          </a:stretch>
        </p:blipFill>
        <p:spPr>
          <a:xfrm>
            <a:off x="0" y="0"/>
            <a:ext cx="7687597"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p:txBody>
          <a:bodyPr/>
          <a:lstStyle/>
          <a:p>
            <a:r>
              <a:rPr lang="en-CN" dirty="0"/>
              <a:t>Multiple Lanes</a:t>
            </a:r>
          </a:p>
        </p:txBody>
      </p:sp>
      <p:sp>
        <p:nvSpPr>
          <p:cNvPr id="3" name="Content Placeholder 2">
            <a:extLst>
              <a:ext uri="{FF2B5EF4-FFF2-40B4-BE49-F238E27FC236}">
                <a16:creationId xmlns:a16="http://schemas.microsoft.com/office/drawing/2014/main" id="{77DAC8A3-5C19-4F40-8F42-76A1D9F942CE}"/>
              </a:ext>
            </a:extLst>
          </p:cNvPr>
          <p:cNvSpPr>
            <a:spLocks noGrp="1"/>
          </p:cNvSpPr>
          <p:nvPr>
            <p:ph idx="1"/>
          </p:nvPr>
        </p:nvSpPr>
        <p:spPr>
          <a:xfrm>
            <a:off x="2228400" y="1447800"/>
            <a:ext cx="6934200" cy="5257800"/>
          </a:xfrm>
        </p:spPr>
        <p:txBody>
          <a:bodyPr/>
          <a:lstStyle/>
          <a:p>
            <a:pPr marL="0" indent="0">
              <a:buNone/>
            </a:pPr>
            <a:r>
              <a:rPr lang="en-US" dirty="0">
                <a:solidFill>
                  <a:srgbClr val="00B0F0"/>
                </a:solidFill>
              </a:rPr>
              <a:t>u</a:t>
            </a:r>
            <a:r>
              <a:rPr lang="en-CN" dirty="0">
                <a:solidFill>
                  <a:srgbClr val="00B0F0"/>
                </a:solidFill>
              </a:rPr>
              <a:t>se multiple functional units to improve vector performance;</a:t>
            </a:r>
          </a:p>
          <a:p>
            <a:pPr marL="0" indent="0">
              <a:buNone/>
            </a:pPr>
            <a:r>
              <a:rPr lang="en-US" dirty="0">
                <a:solidFill>
                  <a:srgbClr val="00B0F0"/>
                </a:solidFill>
              </a:rPr>
              <a:t>p</a:t>
            </a:r>
            <a:r>
              <a:rPr lang="en-CN" dirty="0">
                <a:solidFill>
                  <a:srgbClr val="00B0F0"/>
                </a:solidFill>
              </a:rPr>
              <a:t>rocess several elements per clock cycle;</a:t>
            </a:r>
          </a:p>
        </p:txBody>
      </p:sp>
    </p:spTree>
    <p:extLst>
      <p:ext uri="{BB962C8B-B14F-4D97-AF65-F5344CB8AC3E}">
        <p14:creationId xmlns:p14="http://schemas.microsoft.com/office/powerpoint/2010/main" val="2629652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4357A-410D-2845-B413-5B5074FA312F}"/>
              </a:ext>
            </a:extLst>
          </p:cNvPr>
          <p:cNvPicPr>
            <a:picLocks noChangeAspect="1"/>
          </p:cNvPicPr>
          <p:nvPr/>
        </p:nvPicPr>
        <p:blipFill>
          <a:blip r:embed="rId3"/>
          <a:stretch>
            <a:fillRect/>
          </a:stretch>
        </p:blipFill>
        <p:spPr>
          <a:xfrm>
            <a:off x="0" y="0"/>
            <a:ext cx="8275956"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a:xfrm>
            <a:off x="4953000" y="612000"/>
            <a:ext cx="4191000" cy="1143000"/>
          </a:xfrm>
        </p:spPr>
        <p:txBody>
          <a:bodyPr/>
          <a:lstStyle/>
          <a:p>
            <a:pPr algn="r"/>
            <a:r>
              <a:rPr lang="en-CN" dirty="0"/>
              <a:t>Multiple Lanes</a:t>
            </a:r>
          </a:p>
        </p:txBody>
      </p:sp>
    </p:spTree>
    <p:extLst>
      <p:ext uri="{BB962C8B-B14F-4D97-AF65-F5344CB8AC3E}">
        <p14:creationId xmlns:p14="http://schemas.microsoft.com/office/powerpoint/2010/main" val="149331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4357A-410D-2845-B413-5B5074FA312F}"/>
              </a:ext>
            </a:extLst>
          </p:cNvPr>
          <p:cNvPicPr>
            <a:picLocks noChangeAspect="1"/>
          </p:cNvPicPr>
          <p:nvPr/>
        </p:nvPicPr>
        <p:blipFill>
          <a:blip r:embed="rId3"/>
          <a:stretch>
            <a:fillRect/>
          </a:stretch>
        </p:blipFill>
        <p:spPr>
          <a:xfrm>
            <a:off x="0" y="0"/>
            <a:ext cx="8275956" cy="6858000"/>
          </a:xfrm>
          <a:prstGeom prst="rect">
            <a:avLst/>
          </a:prstGeom>
        </p:spPr>
      </p:pic>
      <p:sp>
        <p:nvSpPr>
          <p:cNvPr id="2" name="Title 1">
            <a:extLst>
              <a:ext uri="{FF2B5EF4-FFF2-40B4-BE49-F238E27FC236}">
                <a16:creationId xmlns:a16="http://schemas.microsoft.com/office/drawing/2014/main" id="{05DCEA9F-F9B6-584C-B248-4B105BEF31F3}"/>
              </a:ext>
            </a:extLst>
          </p:cNvPr>
          <p:cNvSpPr>
            <a:spLocks noGrp="1"/>
          </p:cNvSpPr>
          <p:nvPr>
            <p:ph type="title"/>
          </p:nvPr>
        </p:nvSpPr>
        <p:spPr>
          <a:xfrm>
            <a:off x="4953000" y="612000"/>
            <a:ext cx="4191000" cy="1143000"/>
          </a:xfrm>
        </p:spPr>
        <p:txBody>
          <a:bodyPr/>
          <a:lstStyle/>
          <a:p>
            <a:pPr algn="r"/>
            <a:r>
              <a:rPr lang="en-CN" dirty="0"/>
              <a:t>Multiple Lanes</a:t>
            </a:r>
          </a:p>
        </p:txBody>
      </p:sp>
      <p:sp>
        <p:nvSpPr>
          <p:cNvPr id="4" name="Content Placeholder 2">
            <a:extLst>
              <a:ext uri="{FF2B5EF4-FFF2-40B4-BE49-F238E27FC236}">
                <a16:creationId xmlns:a16="http://schemas.microsoft.com/office/drawing/2014/main" id="{44910639-500D-2B44-BBF2-7956244DAB5C}"/>
              </a:ext>
            </a:extLst>
          </p:cNvPr>
          <p:cNvSpPr txBox="1">
            <a:spLocks/>
          </p:cNvSpPr>
          <p:nvPr/>
        </p:nvSpPr>
        <p:spPr bwMode="auto">
          <a:xfrm>
            <a:off x="0" y="1905000"/>
            <a:ext cx="9144000" cy="3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r" eaLnBrk="1" hangingPunct="1">
              <a:buFontTx/>
              <a:buNone/>
              <a:defRPr/>
            </a:pPr>
            <a:r>
              <a:rPr lang="en-US" altLang="zh-CN" sz="2400" b="1" kern="0" dirty="0">
                <a:solidFill>
                  <a:srgbClr val="00B0F0"/>
                </a:solidFill>
              </a:rPr>
              <a:t>vector register memory is divided across the lanes</a:t>
            </a: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a:p>
            <a:pPr algn="r" eaLnBrk="1" hangingPunct="1">
              <a:buFontTx/>
              <a:buNone/>
              <a:defRPr/>
            </a:pPr>
            <a:endParaRPr lang="en-US" altLang="zh-CN" sz="2000" b="1" kern="0" dirty="0">
              <a:solidFill>
                <a:srgbClr val="00B0F0"/>
              </a:solidFill>
            </a:endParaRPr>
          </a:p>
        </p:txBody>
      </p:sp>
    </p:spTree>
    <p:extLst>
      <p:ext uri="{BB962C8B-B14F-4D97-AF65-F5344CB8AC3E}">
        <p14:creationId xmlns:p14="http://schemas.microsoft.com/office/powerpoint/2010/main" val="2245126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4B8D-00D7-E149-8749-BD0E5BA5B5B0}"/>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4A821DA0-60D5-7341-B14F-B875418C618D}"/>
              </a:ext>
            </a:extLst>
          </p:cNvPr>
          <p:cNvSpPr>
            <a:spLocks noGrp="1"/>
          </p:cNvSpPr>
          <p:nvPr>
            <p:ph idx="1"/>
          </p:nvPr>
        </p:nvSpPr>
        <p:spPr/>
        <p:txBody>
          <a:bodyPr/>
          <a:lstStyle/>
          <a:p>
            <a:r>
              <a:rPr lang="en-US" altLang="zh-CN" dirty="0"/>
              <a:t>Vector length is often unknown at compile time</a:t>
            </a:r>
          </a:p>
          <a:p>
            <a:r>
              <a:rPr lang="en-US" dirty="0"/>
              <a:t>A single piece of code may require different vector lengths: n</a:t>
            </a:r>
          </a:p>
          <a:p>
            <a:endParaRPr lang="en-US" dirty="0"/>
          </a:p>
          <a:p>
            <a:pPr marL="0" indent="0">
              <a:buNone/>
            </a:pPr>
            <a:endParaRPr lang="en-US" dirty="0"/>
          </a:p>
          <a:p>
            <a:endParaRPr lang="en-US" dirty="0"/>
          </a:p>
          <a:p>
            <a:endParaRPr lang="en-CN" dirty="0"/>
          </a:p>
        </p:txBody>
      </p:sp>
      <p:pic>
        <p:nvPicPr>
          <p:cNvPr id="5" name="Picture 4">
            <a:extLst>
              <a:ext uri="{FF2B5EF4-FFF2-40B4-BE49-F238E27FC236}">
                <a16:creationId xmlns:a16="http://schemas.microsoft.com/office/drawing/2014/main" id="{92B1FF8C-9E1E-164B-A002-F30072A13528}"/>
              </a:ext>
            </a:extLst>
          </p:cNvPr>
          <p:cNvPicPr>
            <a:picLocks noChangeAspect="1"/>
          </p:cNvPicPr>
          <p:nvPr/>
        </p:nvPicPr>
        <p:blipFill>
          <a:blip r:embed="rId3"/>
          <a:stretch>
            <a:fillRect/>
          </a:stretch>
        </p:blipFill>
        <p:spPr>
          <a:xfrm>
            <a:off x="850900" y="3733800"/>
            <a:ext cx="5397500" cy="901700"/>
          </a:xfrm>
          <a:prstGeom prst="rect">
            <a:avLst/>
          </a:prstGeom>
        </p:spPr>
      </p:pic>
    </p:spTree>
    <p:extLst>
      <p:ext uri="{BB962C8B-B14F-4D97-AF65-F5344CB8AC3E}">
        <p14:creationId xmlns:p14="http://schemas.microsoft.com/office/powerpoint/2010/main" val="3766040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easier on the programmer than           </a:t>
            </a:r>
          </a:p>
          <a:p>
            <a:pPr eaLnBrk="1" hangingPunct="1">
              <a:buFontTx/>
              <a:buNone/>
              <a:defRPr/>
            </a:pPr>
            <a:r>
              <a:rPr lang="en-US" altLang="zh-CN" kern="0" dirty="0">
                <a:solidFill>
                  <a:srgbClr val="00B0F0"/>
                </a:solidFill>
              </a:rPr>
              <a:t>classic parallel MIMD programming</a:t>
            </a:r>
          </a:p>
        </p:txBody>
      </p:sp>
    </p:spTree>
    <p:extLst>
      <p:ext uri="{BB962C8B-B14F-4D97-AF65-F5344CB8AC3E}">
        <p14:creationId xmlns:p14="http://schemas.microsoft.com/office/powerpoint/2010/main" val="2185504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500B-8021-404A-94E4-DE1575397CBD}"/>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97156F52-35BA-0B4A-B465-EA361C66DAC1}"/>
              </a:ext>
            </a:extLst>
          </p:cNvPr>
          <p:cNvSpPr>
            <a:spLocks noGrp="1"/>
          </p:cNvSpPr>
          <p:nvPr>
            <p:ph idx="1"/>
          </p:nvPr>
        </p:nvSpPr>
        <p:spPr/>
        <p:txBody>
          <a:bodyPr/>
          <a:lstStyle/>
          <a:p>
            <a:r>
              <a:rPr lang="en-US" dirty="0">
                <a:solidFill>
                  <a:srgbClr val="00B0F0"/>
                </a:solidFill>
              </a:rPr>
              <a:t>Vector-length register (</a:t>
            </a:r>
            <a:r>
              <a:rPr lang="en-US" dirty="0" err="1">
                <a:solidFill>
                  <a:srgbClr val="00B0F0"/>
                </a:solidFill>
              </a:rPr>
              <a:t>vl</a:t>
            </a:r>
            <a:r>
              <a:rPr lang="en-US" dirty="0">
                <a:solidFill>
                  <a:srgbClr val="00B0F0"/>
                </a:solidFill>
              </a:rPr>
              <a:t>) </a:t>
            </a:r>
            <a:r>
              <a:rPr lang="en-US" dirty="0"/>
              <a:t>controls the length of any vector operation, including a vector load or store</a:t>
            </a:r>
          </a:p>
          <a:p>
            <a:r>
              <a:rPr lang="en-US" dirty="0"/>
              <a:t>The value in </a:t>
            </a:r>
            <a:r>
              <a:rPr lang="en-US" dirty="0" err="1"/>
              <a:t>vl</a:t>
            </a:r>
            <a:r>
              <a:rPr lang="en-US" dirty="0"/>
              <a:t> cannot be greater than the maximum vector length (</a:t>
            </a:r>
            <a:r>
              <a:rPr lang="en-US" dirty="0" err="1"/>
              <a:t>mvl</a:t>
            </a:r>
            <a:r>
              <a:rPr lang="en-US" dirty="0"/>
              <a:t>)</a:t>
            </a:r>
            <a:endParaRPr lang="en-CN" dirty="0"/>
          </a:p>
        </p:txBody>
      </p:sp>
      <p:pic>
        <p:nvPicPr>
          <p:cNvPr id="4" name="Picture 3">
            <a:extLst>
              <a:ext uri="{FF2B5EF4-FFF2-40B4-BE49-F238E27FC236}">
                <a16:creationId xmlns:a16="http://schemas.microsoft.com/office/drawing/2014/main" id="{52EC0E6A-C0D0-59CE-0BF9-D26DDE850DB0}"/>
              </a:ext>
            </a:extLst>
          </p:cNvPr>
          <p:cNvPicPr>
            <a:picLocks noChangeAspect="1"/>
          </p:cNvPicPr>
          <p:nvPr/>
        </p:nvPicPr>
        <p:blipFill>
          <a:blip r:embed="rId3"/>
          <a:stretch>
            <a:fillRect/>
          </a:stretch>
        </p:blipFill>
        <p:spPr>
          <a:xfrm>
            <a:off x="838200" y="4419600"/>
            <a:ext cx="7772400" cy="1883282"/>
          </a:xfrm>
          <a:prstGeom prst="rect">
            <a:avLst/>
          </a:prstGeom>
        </p:spPr>
      </p:pic>
    </p:spTree>
    <p:extLst>
      <p:ext uri="{BB962C8B-B14F-4D97-AF65-F5344CB8AC3E}">
        <p14:creationId xmlns:p14="http://schemas.microsoft.com/office/powerpoint/2010/main" val="2998255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500B-8021-404A-94E4-DE1575397CBD}"/>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97156F52-35BA-0B4A-B465-EA361C66DAC1}"/>
              </a:ext>
            </a:extLst>
          </p:cNvPr>
          <p:cNvSpPr>
            <a:spLocks noGrp="1"/>
          </p:cNvSpPr>
          <p:nvPr>
            <p:ph idx="1"/>
          </p:nvPr>
        </p:nvSpPr>
        <p:spPr/>
        <p:txBody>
          <a:bodyPr/>
          <a:lstStyle/>
          <a:p>
            <a:r>
              <a:rPr lang="en-US" dirty="0">
                <a:solidFill>
                  <a:srgbClr val="00B0F0"/>
                </a:solidFill>
              </a:rPr>
              <a:t>Strip mining                                       </a:t>
            </a:r>
            <a:r>
              <a:rPr lang="en-US" dirty="0"/>
              <a:t>generate code such that each vector operation is done for a size &lt;= </a:t>
            </a:r>
            <a:r>
              <a:rPr lang="en-US" dirty="0" err="1"/>
              <a:t>mvl</a:t>
            </a:r>
            <a:r>
              <a:rPr lang="en-US" dirty="0"/>
              <a:t>:    one loop handles any number of iterations that is a multiple of </a:t>
            </a:r>
            <a:r>
              <a:rPr lang="en-US" dirty="0" err="1"/>
              <a:t>mvl</a:t>
            </a:r>
            <a:r>
              <a:rPr lang="en-US" dirty="0"/>
              <a:t>, and another loop that handles any remaining iterations and must be less than </a:t>
            </a:r>
            <a:r>
              <a:rPr lang="en-US" dirty="0" err="1"/>
              <a:t>mvl</a:t>
            </a:r>
            <a:r>
              <a:rPr lang="en-US" dirty="0"/>
              <a:t>;</a:t>
            </a:r>
          </a:p>
          <a:p>
            <a:r>
              <a:rPr lang="en-US" dirty="0">
                <a:solidFill>
                  <a:srgbClr val="00B0F0"/>
                </a:solidFill>
              </a:rPr>
              <a:t>RISC-V instruction: </a:t>
            </a:r>
            <a:r>
              <a:rPr lang="en-US" dirty="0" err="1">
                <a:solidFill>
                  <a:srgbClr val="00B0F0"/>
                </a:solidFill>
              </a:rPr>
              <a:t>setvl</a:t>
            </a:r>
            <a:r>
              <a:rPr lang="en-US" dirty="0">
                <a:solidFill>
                  <a:srgbClr val="00B0F0"/>
                </a:solidFill>
              </a:rPr>
              <a:t>                    </a:t>
            </a:r>
            <a:r>
              <a:rPr lang="en-US" dirty="0" err="1"/>
              <a:t>vl</a:t>
            </a:r>
            <a:r>
              <a:rPr lang="en-US" dirty="0"/>
              <a:t> </a:t>
            </a:r>
            <a:r>
              <a:rPr lang="en-US" dirty="0">
                <a:sym typeface="Wingdings" pitchFamily="2" charset="2"/>
              </a:rPr>
              <a:t> </a:t>
            </a:r>
            <a:r>
              <a:rPr lang="en-US" dirty="0"/>
              <a:t>min(</a:t>
            </a:r>
            <a:r>
              <a:rPr lang="en-US" dirty="0" err="1"/>
              <a:t>mvl</a:t>
            </a:r>
            <a:r>
              <a:rPr lang="en-US" dirty="0"/>
              <a:t>, n); n is loop variable</a:t>
            </a:r>
            <a:endParaRPr lang="en-CN" dirty="0"/>
          </a:p>
        </p:txBody>
      </p:sp>
    </p:spTree>
    <p:extLst>
      <p:ext uri="{BB962C8B-B14F-4D97-AF65-F5344CB8AC3E}">
        <p14:creationId xmlns:p14="http://schemas.microsoft.com/office/powerpoint/2010/main" val="1832187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EF6F-843A-6046-A890-DB482FADE33B}"/>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5C0AF28C-0A41-BF49-A1EB-A978A50103E0}"/>
              </a:ext>
            </a:extLst>
          </p:cNvPr>
          <p:cNvSpPr>
            <a:spLocks noGrp="1"/>
          </p:cNvSpPr>
          <p:nvPr>
            <p:ph idx="1"/>
          </p:nvPr>
        </p:nvSpPr>
        <p:spPr/>
        <p:txBody>
          <a:bodyPr/>
          <a:lstStyle/>
          <a:p>
            <a:r>
              <a:rPr lang="en-CN" dirty="0"/>
              <a:t>RV64V code for vector DAXPY of any n</a:t>
            </a:r>
          </a:p>
        </p:txBody>
      </p:sp>
      <p:pic>
        <p:nvPicPr>
          <p:cNvPr id="4" name="Picture 3">
            <a:extLst>
              <a:ext uri="{FF2B5EF4-FFF2-40B4-BE49-F238E27FC236}">
                <a16:creationId xmlns:a16="http://schemas.microsoft.com/office/drawing/2014/main" id="{218FF2E0-6802-F549-8B85-113265E87476}"/>
              </a:ext>
            </a:extLst>
          </p:cNvPr>
          <p:cNvPicPr>
            <a:picLocks noChangeAspect="1"/>
          </p:cNvPicPr>
          <p:nvPr/>
        </p:nvPicPr>
        <p:blipFill>
          <a:blip r:embed="rId2"/>
          <a:stretch>
            <a:fillRect/>
          </a:stretch>
        </p:blipFill>
        <p:spPr>
          <a:xfrm>
            <a:off x="914400" y="2209800"/>
            <a:ext cx="8151766" cy="4267200"/>
          </a:xfrm>
          <a:prstGeom prst="rect">
            <a:avLst/>
          </a:prstGeom>
        </p:spPr>
      </p:pic>
    </p:spTree>
    <p:extLst>
      <p:ext uri="{BB962C8B-B14F-4D97-AF65-F5344CB8AC3E}">
        <p14:creationId xmlns:p14="http://schemas.microsoft.com/office/powerpoint/2010/main" val="3163258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EF6F-843A-6046-A890-DB482FADE33B}"/>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5C0AF28C-0A41-BF49-A1EB-A978A50103E0}"/>
              </a:ext>
            </a:extLst>
          </p:cNvPr>
          <p:cNvSpPr>
            <a:spLocks noGrp="1"/>
          </p:cNvSpPr>
          <p:nvPr>
            <p:ph idx="1"/>
          </p:nvPr>
        </p:nvSpPr>
        <p:spPr/>
        <p:txBody>
          <a:bodyPr/>
          <a:lstStyle/>
          <a:p>
            <a:r>
              <a:rPr lang="en-CN" dirty="0"/>
              <a:t>RV64V code for vector DAXPY of any n</a:t>
            </a:r>
          </a:p>
        </p:txBody>
      </p:sp>
      <p:pic>
        <p:nvPicPr>
          <p:cNvPr id="4" name="Picture 3">
            <a:extLst>
              <a:ext uri="{FF2B5EF4-FFF2-40B4-BE49-F238E27FC236}">
                <a16:creationId xmlns:a16="http://schemas.microsoft.com/office/drawing/2014/main" id="{218FF2E0-6802-F549-8B85-113265E87476}"/>
              </a:ext>
            </a:extLst>
          </p:cNvPr>
          <p:cNvPicPr>
            <a:picLocks noChangeAspect="1"/>
          </p:cNvPicPr>
          <p:nvPr/>
        </p:nvPicPr>
        <p:blipFill>
          <a:blip r:embed="rId2"/>
          <a:stretch>
            <a:fillRect/>
          </a:stretch>
        </p:blipFill>
        <p:spPr>
          <a:xfrm>
            <a:off x="914400" y="2209800"/>
            <a:ext cx="8151766" cy="4267200"/>
          </a:xfrm>
          <a:prstGeom prst="rect">
            <a:avLst/>
          </a:prstGeom>
        </p:spPr>
      </p:pic>
      <p:sp>
        <p:nvSpPr>
          <p:cNvPr id="6" name="Content Placeholder 2">
            <a:extLst>
              <a:ext uri="{FF2B5EF4-FFF2-40B4-BE49-F238E27FC236}">
                <a16:creationId xmlns:a16="http://schemas.microsoft.com/office/drawing/2014/main" id="{24715837-3A54-7E47-AFA4-5142372F4C7E}"/>
              </a:ext>
            </a:extLst>
          </p:cNvPr>
          <p:cNvSpPr txBox="1">
            <a:spLocks/>
          </p:cNvSpPr>
          <p:nvPr/>
        </p:nvSpPr>
        <p:spPr bwMode="auto">
          <a:xfrm>
            <a:off x="0" y="1066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a0 initialized as vector size n;</a:t>
            </a:r>
          </a:p>
        </p:txBody>
      </p:sp>
      <p:cxnSp>
        <p:nvCxnSpPr>
          <p:cNvPr id="8" name="Straight Connector 7">
            <a:extLst>
              <a:ext uri="{FF2B5EF4-FFF2-40B4-BE49-F238E27FC236}">
                <a16:creationId xmlns:a16="http://schemas.microsoft.com/office/drawing/2014/main" id="{80B6C775-208B-8A4B-B0D2-F23D9B9B6A60}"/>
              </a:ext>
            </a:extLst>
          </p:cNvPr>
          <p:cNvCxnSpPr/>
          <p:nvPr/>
        </p:nvCxnSpPr>
        <p:spPr>
          <a:xfrm>
            <a:off x="3581400" y="3096000"/>
            <a:ext cx="3048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5B6EE4-8079-C748-A7FD-9ABD0733D030}"/>
              </a:ext>
            </a:extLst>
          </p:cNvPr>
          <p:cNvCxnSpPr>
            <a:cxnSpLocks/>
          </p:cNvCxnSpPr>
          <p:nvPr/>
        </p:nvCxnSpPr>
        <p:spPr>
          <a:xfrm>
            <a:off x="1676400" y="5257800"/>
            <a:ext cx="48768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2EF13D5-BCA3-604C-ABDA-BB46BB88F4F3}"/>
              </a:ext>
            </a:extLst>
          </p:cNvPr>
          <p:cNvCxnSpPr>
            <a:cxnSpLocks/>
          </p:cNvCxnSpPr>
          <p:nvPr/>
        </p:nvCxnSpPr>
        <p:spPr>
          <a:xfrm>
            <a:off x="1676400" y="6172200"/>
            <a:ext cx="54102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727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EF6F-843A-6046-A890-DB482FADE33B}"/>
              </a:ext>
            </a:extLst>
          </p:cNvPr>
          <p:cNvSpPr>
            <a:spLocks noGrp="1"/>
          </p:cNvSpPr>
          <p:nvPr>
            <p:ph type="title"/>
          </p:nvPr>
        </p:nvSpPr>
        <p:spPr/>
        <p:txBody>
          <a:bodyPr/>
          <a:lstStyle/>
          <a:p>
            <a:r>
              <a:rPr lang="en-CN" dirty="0"/>
              <a:t>Vector-Length Registers</a:t>
            </a:r>
          </a:p>
        </p:txBody>
      </p:sp>
      <p:sp>
        <p:nvSpPr>
          <p:cNvPr id="3" name="Content Placeholder 2">
            <a:extLst>
              <a:ext uri="{FF2B5EF4-FFF2-40B4-BE49-F238E27FC236}">
                <a16:creationId xmlns:a16="http://schemas.microsoft.com/office/drawing/2014/main" id="{5C0AF28C-0A41-BF49-A1EB-A978A50103E0}"/>
              </a:ext>
            </a:extLst>
          </p:cNvPr>
          <p:cNvSpPr>
            <a:spLocks noGrp="1"/>
          </p:cNvSpPr>
          <p:nvPr>
            <p:ph idx="1"/>
          </p:nvPr>
        </p:nvSpPr>
        <p:spPr/>
        <p:txBody>
          <a:bodyPr/>
          <a:lstStyle/>
          <a:p>
            <a:r>
              <a:rPr lang="en-CN" dirty="0"/>
              <a:t>RV64V code for vector DAXPY of any n</a:t>
            </a:r>
          </a:p>
        </p:txBody>
      </p:sp>
      <p:pic>
        <p:nvPicPr>
          <p:cNvPr id="4" name="Picture 3">
            <a:extLst>
              <a:ext uri="{FF2B5EF4-FFF2-40B4-BE49-F238E27FC236}">
                <a16:creationId xmlns:a16="http://schemas.microsoft.com/office/drawing/2014/main" id="{218FF2E0-6802-F549-8B85-113265E87476}"/>
              </a:ext>
            </a:extLst>
          </p:cNvPr>
          <p:cNvPicPr>
            <a:picLocks noChangeAspect="1"/>
          </p:cNvPicPr>
          <p:nvPr/>
        </p:nvPicPr>
        <p:blipFill>
          <a:blip r:embed="rId2"/>
          <a:stretch>
            <a:fillRect/>
          </a:stretch>
        </p:blipFill>
        <p:spPr>
          <a:xfrm>
            <a:off x="914400" y="2209800"/>
            <a:ext cx="8151766" cy="4267200"/>
          </a:xfrm>
          <a:prstGeom prst="rect">
            <a:avLst/>
          </a:prstGeom>
        </p:spPr>
      </p:pic>
      <p:sp>
        <p:nvSpPr>
          <p:cNvPr id="6" name="Content Placeholder 2">
            <a:extLst>
              <a:ext uri="{FF2B5EF4-FFF2-40B4-BE49-F238E27FC236}">
                <a16:creationId xmlns:a16="http://schemas.microsoft.com/office/drawing/2014/main" id="{24715837-3A54-7E47-AFA4-5142372F4C7E}"/>
              </a:ext>
            </a:extLst>
          </p:cNvPr>
          <p:cNvSpPr txBox="1">
            <a:spLocks/>
          </p:cNvSpPr>
          <p:nvPr/>
        </p:nvSpPr>
        <p:spPr bwMode="auto">
          <a:xfrm>
            <a:off x="0" y="1066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b="1" kern="0" dirty="0">
                <a:solidFill>
                  <a:srgbClr val="00B0F0"/>
                </a:solidFill>
              </a:rPr>
              <a:t>DP</a:t>
            </a:r>
            <a:r>
              <a:rPr lang="zh-CN" altLang="en-US" sz="2000" b="1" kern="0" dirty="0">
                <a:solidFill>
                  <a:srgbClr val="00B0F0"/>
                </a:solidFill>
              </a:rPr>
              <a:t> </a:t>
            </a:r>
            <a:r>
              <a:rPr lang="en-US" altLang="zh-CN" sz="2000" b="1" kern="0" dirty="0">
                <a:solidFill>
                  <a:srgbClr val="00B0F0"/>
                </a:solidFill>
              </a:rPr>
              <a:t>= 64 bits = 8 bytes per element;</a:t>
            </a:r>
          </a:p>
          <a:p>
            <a:pPr eaLnBrk="1" hangingPunct="1">
              <a:buFontTx/>
              <a:buNone/>
              <a:defRPr/>
            </a:pPr>
            <a:r>
              <a:rPr lang="en-US" altLang="zh-CN" sz="2000" b="1" kern="0" dirty="0">
                <a:solidFill>
                  <a:srgbClr val="00B0F0"/>
                </a:solidFill>
              </a:rPr>
              <a:t>x5/x6 to track starting addresses of next vector segments;</a:t>
            </a:r>
          </a:p>
        </p:txBody>
      </p:sp>
      <p:cxnSp>
        <p:nvCxnSpPr>
          <p:cNvPr id="8" name="Straight Connector 7">
            <a:extLst>
              <a:ext uri="{FF2B5EF4-FFF2-40B4-BE49-F238E27FC236}">
                <a16:creationId xmlns:a16="http://schemas.microsoft.com/office/drawing/2014/main" id="{80B6C775-208B-8A4B-B0D2-F23D9B9B6A60}"/>
              </a:ext>
            </a:extLst>
          </p:cNvPr>
          <p:cNvCxnSpPr>
            <a:cxnSpLocks/>
          </p:cNvCxnSpPr>
          <p:nvPr/>
        </p:nvCxnSpPr>
        <p:spPr>
          <a:xfrm>
            <a:off x="1676400" y="3733800"/>
            <a:ext cx="60960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5B6EE4-8079-C748-A7FD-9ABD0733D030}"/>
              </a:ext>
            </a:extLst>
          </p:cNvPr>
          <p:cNvCxnSpPr>
            <a:cxnSpLocks/>
          </p:cNvCxnSpPr>
          <p:nvPr/>
        </p:nvCxnSpPr>
        <p:spPr>
          <a:xfrm>
            <a:off x="1676400" y="4038600"/>
            <a:ext cx="73897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8B02EA-D48B-8A47-A36D-F45A09782042}"/>
              </a:ext>
            </a:extLst>
          </p:cNvPr>
          <p:cNvCxnSpPr>
            <a:cxnSpLocks/>
          </p:cNvCxnSpPr>
          <p:nvPr/>
        </p:nvCxnSpPr>
        <p:spPr>
          <a:xfrm>
            <a:off x="1676400" y="5867400"/>
            <a:ext cx="738976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17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handle IF in loops?</a:t>
            </a:r>
            <a:br>
              <a:rPr lang="en-US" altLang="zh-CN" dirty="0"/>
            </a:br>
            <a:endParaRPr lang="en-US" altLang="zh-CN" dirty="0"/>
          </a:p>
        </p:txBody>
      </p:sp>
      <p:pic>
        <p:nvPicPr>
          <p:cNvPr id="2" name="Picture 1">
            <a:extLst>
              <a:ext uri="{FF2B5EF4-FFF2-40B4-BE49-F238E27FC236}">
                <a16:creationId xmlns:a16="http://schemas.microsoft.com/office/drawing/2014/main" id="{53E27B15-6865-3541-8499-14EC5E43779F}"/>
              </a:ext>
            </a:extLst>
          </p:cNvPr>
          <p:cNvPicPr>
            <a:picLocks noChangeAspect="1"/>
          </p:cNvPicPr>
          <p:nvPr/>
        </p:nvPicPr>
        <p:blipFill>
          <a:blip r:embed="rId2"/>
          <a:stretch>
            <a:fillRect/>
          </a:stretch>
        </p:blipFill>
        <p:spPr>
          <a:xfrm>
            <a:off x="108000" y="3084512"/>
            <a:ext cx="5638800" cy="1422400"/>
          </a:xfrm>
          <a:prstGeom prst="rect">
            <a:avLst/>
          </a:prstGeom>
        </p:spPr>
      </p:pic>
    </p:spTree>
    <p:extLst>
      <p:ext uri="{BB962C8B-B14F-4D97-AF65-F5344CB8AC3E}">
        <p14:creationId xmlns:p14="http://schemas.microsoft.com/office/powerpoint/2010/main" val="2697724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4AD5A-D709-E441-AE5E-7A5B7A1708E0}"/>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endParaRPr lang="en-US" altLang="zh-CN" kern="0" dirty="0">
              <a:solidFill>
                <a:srgbClr val="00B0F0"/>
              </a:solidFill>
            </a:endParaRPr>
          </a:p>
          <a:p>
            <a:pPr eaLnBrk="1" hangingPunct="1">
              <a:buFontTx/>
              <a:buNone/>
              <a:defRPr/>
            </a:pPr>
            <a:endParaRPr lang="en-US" altLang="zh-CN" kern="0" dirty="0">
              <a:solidFill>
                <a:srgbClr val="00B0F0"/>
              </a:solidFill>
            </a:endParaRPr>
          </a:p>
          <a:p>
            <a:pPr eaLnBrk="1" hangingPunct="1">
              <a:buFontTx/>
              <a:buNone/>
              <a:defRPr/>
            </a:pPr>
            <a:endParaRPr lang="en-US" altLang="zh-CN" sz="1600" kern="0" dirty="0">
              <a:solidFill>
                <a:srgbClr val="00B0F0"/>
              </a:solidFill>
            </a:endParaRPr>
          </a:p>
          <a:p>
            <a:pPr eaLnBrk="1" hangingPunct="1">
              <a:buFontTx/>
              <a:buNone/>
              <a:defRPr/>
            </a:pPr>
            <a:r>
              <a:rPr lang="en-US" altLang="zh-CN" kern="0" dirty="0">
                <a:solidFill>
                  <a:srgbClr val="00B0F0"/>
                </a:solidFill>
              </a:rPr>
              <a:t>do not operate on elements if X[</a:t>
            </a:r>
            <a:r>
              <a:rPr lang="en-US" altLang="zh-CN" kern="0" dirty="0" err="1">
                <a:solidFill>
                  <a:srgbClr val="00B0F0"/>
                </a:solidFill>
              </a:rPr>
              <a:t>i</a:t>
            </a:r>
            <a:r>
              <a:rPr lang="en-US" altLang="zh-CN" kern="0" dirty="0">
                <a:solidFill>
                  <a:srgbClr val="00B0F0"/>
                </a:solidFill>
              </a:rPr>
              <a:t>] != 0</a:t>
            </a:r>
          </a:p>
        </p:txBody>
      </p:sp>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handle IF in loops?</a:t>
            </a:r>
            <a:br>
              <a:rPr lang="en-US" altLang="zh-CN" dirty="0"/>
            </a:br>
            <a:endParaRPr lang="en-US" altLang="zh-CN" dirty="0"/>
          </a:p>
        </p:txBody>
      </p:sp>
      <p:pic>
        <p:nvPicPr>
          <p:cNvPr id="2" name="Picture 1">
            <a:extLst>
              <a:ext uri="{FF2B5EF4-FFF2-40B4-BE49-F238E27FC236}">
                <a16:creationId xmlns:a16="http://schemas.microsoft.com/office/drawing/2014/main" id="{53E27B15-6865-3541-8499-14EC5E43779F}"/>
              </a:ext>
            </a:extLst>
          </p:cNvPr>
          <p:cNvPicPr>
            <a:picLocks noChangeAspect="1"/>
          </p:cNvPicPr>
          <p:nvPr/>
        </p:nvPicPr>
        <p:blipFill>
          <a:blip r:embed="rId2"/>
          <a:stretch>
            <a:fillRect/>
          </a:stretch>
        </p:blipFill>
        <p:spPr>
          <a:xfrm>
            <a:off x="108000" y="3084512"/>
            <a:ext cx="5638800" cy="1422400"/>
          </a:xfrm>
          <a:prstGeom prst="rect">
            <a:avLst/>
          </a:prstGeom>
        </p:spPr>
      </p:pic>
    </p:spTree>
    <p:extLst>
      <p:ext uri="{BB962C8B-B14F-4D97-AF65-F5344CB8AC3E}">
        <p14:creationId xmlns:p14="http://schemas.microsoft.com/office/powerpoint/2010/main" val="2376141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508-893C-E44E-A1D0-8675867D4BCD}"/>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387C2C78-AF3F-C24E-9E68-4A84CB6E6832}"/>
              </a:ext>
            </a:extLst>
          </p:cNvPr>
          <p:cNvSpPr>
            <a:spLocks noGrp="1"/>
          </p:cNvSpPr>
          <p:nvPr>
            <p:ph idx="1"/>
          </p:nvPr>
        </p:nvSpPr>
        <p:spPr>
          <a:xfrm>
            <a:off x="457200" y="1600200"/>
            <a:ext cx="8839200" cy="5257800"/>
          </a:xfrm>
        </p:spPr>
        <p:txBody>
          <a:bodyPr/>
          <a:lstStyle/>
          <a:p>
            <a:r>
              <a:rPr lang="en-US" dirty="0">
                <a:solidFill>
                  <a:srgbClr val="00B0F0"/>
                </a:solidFill>
              </a:rPr>
              <a:t>Vector-mask control                           </a:t>
            </a:r>
            <a:r>
              <a:rPr lang="en-US" dirty="0"/>
              <a:t>use predicate registers to hold the mask and essentially provide conditional execution of each element operation</a:t>
            </a:r>
          </a:p>
          <a:p>
            <a:r>
              <a:rPr lang="en-US" dirty="0"/>
              <a:t>When the predicate register p0 is set, all following vector instructions operate only on the vector elements whose corresponding entries in the predicate register is 1</a:t>
            </a:r>
            <a:endParaRPr lang="en-CN" dirty="0"/>
          </a:p>
        </p:txBody>
      </p:sp>
    </p:spTree>
    <p:extLst>
      <p:ext uri="{BB962C8B-B14F-4D97-AF65-F5344CB8AC3E}">
        <p14:creationId xmlns:p14="http://schemas.microsoft.com/office/powerpoint/2010/main" val="1707730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508-893C-E44E-A1D0-8675867D4BCD}"/>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387C2C78-AF3F-C24E-9E68-4A84CB6E6832}"/>
              </a:ext>
            </a:extLst>
          </p:cNvPr>
          <p:cNvSpPr>
            <a:spLocks noGrp="1"/>
          </p:cNvSpPr>
          <p:nvPr>
            <p:ph idx="1"/>
          </p:nvPr>
        </p:nvSpPr>
        <p:spPr>
          <a:xfrm>
            <a:off x="457200" y="1600200"/>
            <a:ext cx="8839200" cy="5257800"/>
          </a:xfrm>
        </p:spPr>
        <p:txBody>
          <a:bodyPr/>
          <a:lstStyle/>
          <a:p>
            <a:r>
              <a:rPr lang="en-US" dirty="0">
                <a:solidFill>
                  <a:srgbClr val="00B0F0"/>
                </a:solidFill>
              </a:rPr>
              <a:t>Vector-mask control</a:t>
            </a:r>
            <a:endParaRPr lang="en-US" dirty="0"/>
          </a:p>
          <a:p>
            <a:r>
              <a:rPr lang="en-US" dirty="0"/>
              <a:t>When the predicate register p0 is set, all following vector instructions operate only on the vector elements whose corresponding entries in the predicate register is 1</a:t>
            </a:r>
          </a:p>
          <a:p>
            <a:r>
              <a:rPr lang="en-US" dirty="0"/>
              <a:t>The entries in the destination vector register that correspond to 0 in the mask register are unaffected by the vector operation</a:t>
            </a:r>
          </a:p>
        </p:txBody>
      </p:sp>
    </p:spTree>
    <p:extLst>
      <p:ext uri="{BB962C8B-B14F-4D97-AF65-F5344CB8AC3E}">
        <p14:creationId xmlns:p14="http://schemas.microsoft.com/office/powerpoint/2010/main" val="346174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9508-893C-E44E-A1D0-8675867D4BCD}"/>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387C2C78-AF3F-C24E-9E68-4A84CB6E6832}"/>
              </a:ext>
            </a:extLst>
          </p:cNvPr>
          <p:cNvSpPr>
            <a:spLocks noGrp="1"/>
          </p:cNvSpPr>
          <p:nvPr>
            <p:ph idx="1"/>
          </p:nvPr>
        </p:nvSpPr>
        <p:spPr>
          <a:xfrm>
            <a:off x="457200" y="1600200"/>
            <a:ext cx="8839200" cy="5257800"/>
          </a:xfrm>
        </p:spPr>
        <p:txBody>
          <a:bodyPr/>
          <a:lstStyle/>
          <a:p>
            <a:r>
              <a:rPr lang="en-US" dirty="0">
                <a:solidFill>
                  <a:srgbClr val="00B0F0"/>
                </a:solidFill>
              </a:rPr>
              <a:t>Vector-mask control</a:t>
            </a:r>
            <a:endParaRPr lang="en-US" dirty="0"/>
          </a:p>
          <a:p>
            <a:r>
              <a:rPr lang="en-US" dirty="0"/>
              <a:t>When the predicate register p0 is set, all following vector instructions operate only on the vector elements whose corresponding entries in the predicate register is 1</a:t>
            </a:r>
          </a:p>
          <a:p>
            <a:r>
              <a:rPr lang="en-US" dirty="0">
                <a:solidFill>
                  <a:srgbClr val="00B0F0"/>
                </a:solidFill>
              </a:rPr>
              <a:t>Enabling a predicate register initializes it to all 1s, meaning that subsequent vector instructions operate on all vector elements</a:t>
            </a:r>
          </a:p>
          <a:p>
            <a:endParaRPr lang="en-US" dirty="0"/>
          </a:p>
        </p:txBody>
      </p:sp>
    </p:spTree>
    <p:extLst>
      <p:ext uri="{BB962C8B-B14F-4D97-AF65-F5344CB8AC3E}">
        <p14:creationId xmlns:p14="http://schemas.microsoft.com/office/powerpoint/2010/main" val="22995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applications:</a:t>
            </a:r>
          </a:p>
          <a:p>
            <a:pPr eaLnBrk="1" hangingPunct="1">
              <a:buFontTx/>
              <a:buNone/>
              <a:defRPr/>
            </a:pPr>
            <a:r>
              <a:rPr lang="en-US" altLang="zh-CN" kern="0" dirty="0">
                <a:solidFill>
                  <a:srgbClr val="00B0F0"/>
                </a:solidFill>
              </a:rPr>
              <a:t>matrix-oriented scientific computing</a:t>
            </a:r>
          </a:p>
          <a:p>
            <a:pPr eaLnBrk="1" hangingPunct="1">
              <a:buFontTx/>
              <a:buNone/>
              <a:defRPr/>
            </a:pPr>
            <a:r>
              <a:rPr lang="en-US" altLang="zh-CN" kern="0" dirty="0">
                <a:solidFill>
                  <a:srgbClr val="00B0F0"/>
                </a:solidFill>
              </a:rPr>
              <a:t>media-oriented image</a:t>
            </a:r>
            <a:r>
              <a:rPr lang="zh-CN" altLang="en-US" kern="0" dirty="0">
                <a:solidFill>
                  <a:srgbClr val="00B0F0"/>
                </a:solidFill>
              </a:rPr>
              <a:t> </a:t>
            </a:r>
            <a:r>
              <a:rPr lang="en-US" altLang="zh-CN" kern="0" dirty="0">
                <a:solidFill>
                  <a:srgbClr val="00B0F0"/>
                </a:solidFill>
              </a:rPr>
              <a:t>&amp;</a:t>
            </a:r>
            <a:r>
              <a:rPr lang="zh-CN" altLang="en-US" kern="0" dirty="0">
                <a:solidFill>
                  <a:srgbClr val="00B0F0"/>
                </a:solidFill>
              </a:rPr>
              <a:t> </a:t>
            </a:r>
            <a:r>
              <a:rPr lang="en-US" altLang="zh-CN" kern="0" dirty="0">
                <a:solidFill>
                  <a:srgbClr val="00B0F0"/>
                </a:solidFill>
              </a:rPr>
              <a:t>sound processing</a:t>
            </a:r>
          </a:p>
          <a:p>
            <a:pPr eaLnBrk="1" hangingPunct="1">
              <a:buFontTx/>
              <a:buNone/>
              <a:defRPr/>
            </a:pPr>
            <a:r>
              <a:rPr lang="en-US" altLang="zh-CN" kern="0" dirty="0">
                <a:solidFill>
                  <a:srgbClr val="00B0F0"/>
                </a:solidFill>
              </a:rPr>
              <a:t>machine learning</a:t>
            </a:r>
          </a:p>
        </p:txBody>
      </p:sp>
    </p:spTree>
    <p:extLst>
      <p:ext uri="{BB962C8B-B14F-4D97-AF65-F5344CB8AC3E}">
        <p14:creationId xmlns:p14="http://schemas.microsoft.com/office/powerpoint/2010/main" val="522277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653843-B0F3-CA48-A7B9-ED3A22C3D73C}"/>
              </a:ext>
            </a:extLst>
          </p:cNvPr>
          <p:cNvPicPr>
            <a:picLocks noChangeAspect="1"/>
          </p:cNvPicPr>
          <p:nvPr/>
        </p:nvPicPr>
        <p:blipFill>
          <a:blip r:embed="rId2"/>
          <a:stretch>
            <a:fillRect/>
          </a:stretch>
        </p:blipFill>
        <p:spPr>
          <a:xfrm>
            <a:off x="0" y="5838801"/>
            <a:ext cx="9144000" cy="485799"/>
          </a:xfrm>
          <a:prstGeom prst="rect">
            <a:avLst/>
          </a:prstGeom>
          <a:effectLst>
            <a:glow rad="228600">
              <a:schemeClr val="accent1">
                <a:satMod val="175000"/>
                <a:alpha val="40000"/>
              </a:schemeClr>
            </a:glow>
          </a:effectLst>
        </p:spPr>
      </p:pic>
      <p:sp>
        <p:nvSpPr>
          <p:cNvPr id="2" name="Title 1">
            <a:extLst>
              <a:ext uri="{FF2B5EF4-FFF2-40B4-BE49-F238E27FC236}">
                <a16:creationId xmlns:a16="http://schemas.microsoft.com/office/drawing/2014/main" id="{E6D67A3E-8DBE-E642-BC47-5795E2D83A22}"/>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481887A9-D5C6-944E-ADA9-34C3A5C017BB}"/>
              </a:ext>
            </a:extLst>
          </p:cNvPr>
          <p:cNvSpPr>
            <a:spLocks noGrp="1"/>
          </p:cNvSpPr>
          <p:nvPr>
            <p:ph idx="1"/>
          </p:nvPr>
        </p:nvSpPr>
        <p:spPr/>
        <p:txBody>
          <a:bodyPr/>
          <a:lstStyle/>
          <a:p>
            <a:r>
              <a:rPr lang="en-US" dirty="0"/>
              <a:t>E</a:t>
            </a:r>
            <a:r>
              <a:rPr lang="en-CN" dirty="0"/>
              <a:t>xample</a:t>
            </a:r>
          </a:p>
          <a:p>
            <a:endParaRPr lang="en-CN" dirty="0"/>
          </a:p>
          <a:p>
            <a:endParaRPr lang="en-CN" dirty="0"/>
          </a:p>
          <a:p>
            <a:endParaRPr lang="en-CN" dirty="0"/>
          </a:p>
          <a:p>
            <a:endParaRPr lang="en-CN" dirty="0"/>
          </a:p>
          <a:p>
            <a:endParaRPr lang="en-CN" dirty="0"/>
          </a:p>
          <a:p>
            <a:endParaRPr lang="en-CN" dirty="0"/>
          </a:p>
          <a:p>
            <a:pPr marL="0" indent="0">
              <a:buNone/>
            </a:pPr>
            <a:endParaRPr lang="en-CN" dirty="0"/>
          </a:p>
        </p:txBody>
      </p:sp>
      <p:pic>
        <p:nvPicPr>
          <p:cNvPr id="4" name="Picture 3">
            <a:extLst>
              <a:ext uri="{FF2B5EF4-FFF2-40B4-BE49-F238E27FC236}">
                <a16:creationId xmlns:a16="http://schemas.microsoft.com/office/drawing/2014/main" id="{C97EA524-2B82-AD43-8CAA-93C687AF4F4B}"/>
              </a:ext>
            </a:extLst>
          </p:cNvPr>
          <p:cNvPicPr>
            <a:picLocks noChangeAspect="1"/>
          </p:cNvPicPr>
          <p:nvPr/>
        </p:nvPicPr>
        <p:blipFill>
          <a:blip r:embed="rId3"/>
          <a:stretch>
            <a:fillRect/>
          </a:stretch>
        </p:blipFill>
        <p:spPr>
          <a:xfrm>
            <a:off x="876946" y="2285249"/>
            <a:ext cx="8267054" cy="1600951"/>
          </a:xfrm>
          <a:prstGeom prst="rect">
            <a:avLst/>
          </a:prstGeom>
        </p:spPr>
      </p:pic>
      <p:pic>
        <p:nvPicPr>
          <p:cNvPr id="5" name="Picture 4">
            <a:extLst>
              <a:ext uri="{FF2B5EF4-FFF2-40B4-BE49-F238E27FC236}">
                <a16:creationId xmlns:a16="http://schemas.microsoft.com/office/drawing/2014/main" id="{3B88BAC2-3755-3E43-BA18-E84B8C6950EF}"/>
              </a:ext>
            </a:extLst>
          </p:cNvPr>
          <p:cNvPicPr>
            <a:picLocks noChangeAspect="1"/>
          </p:cNvPicPr>
          <p:nvPr/>
        </p:nvPicPr>
        <p:blipFill>
          <a:blip r:embed="rId4"/>
          <a:stretch>
            <a:fillRect/>
          </a:stretch>
        </p:blipFill>
        <p:spPr>
          <a:xfrm>
            <a:off x="876946" y="3931875"/>
            <a:ext cx="8267054" cy="1706925"/>
          </a:xfrm>
          <a:prstGeom prst="rect">
            <a:avLst/>
          </a:prstGeom>
        </p:spPr>
      </p:pic>
      <p:pic>
        <p:nvPicPr>
          <p:cNvPr id="6" name="Picture 5">
            <a:extLst>
              <a:ext uri="{FF2B5EF4-FFF2-40B4-BE49-F238E27FC236}">
                <a16:creationId xmlns:a16="http://schemas.microsoft.com/office/drawing/2014/main" id="{66CB09FF-972D-8241-A293-4EC5DE86B97B}"/>
              </a:ext>
            </a:extLst>
          </p:cNvPr>
          <p:cNvPicPr>
            <a:picLocks noChangeAspect="1"/>
          </p:cNvPicPr>
          <p:nvPr/>
        </p:nvPicPr>
        <p:blipFill>
          <a:blip r:embed="rId5"/>
          <a:stretch>
            <a:fillRect/>
          </a:stretch>
        </p:blipFill>
        <p:spPr>
          <a:xfrm>
            <a:off x="2590800" y="2209800"/>
            <a:ext cx="6553200" cy="1726983"/>
          </a:xfrm>
          <a:prstGeom prst="rect">
            <a:avLst/>
          </a:prstGeom>
        </p:spPr>
      </p:pic>
      <p:cxnSp>
        <p:nvCxnSpPr>
          <p:cNvPr id="8" name="Straight Connector 7">
            <a:extLst>
              <a:ext uri="{FF2B5EF4-FFF2-40B4-BE49-F238E27FC236}">
                <a16:creationId xmlns:a16="http://schemas.microsoft.com/office/drawing/2014/main" id="{9512516E-98B6-A444-BC5D-5B6C8A8C7A63}"/>
              </a:ext>
            </a:extLst>
          </p:cNvPr>
          <p:cNvCxnSpPr>
            <a:cxnSpLocks/>
          </p:cNvCxnSpPr>
          <p:nvPr/>
        </p:nvCxnSpPr>
        <p:spPr>
          <a:xfrm>
            <a:off x="914400" y="4284000"/>
            <a:ext cx="82296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18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7A3E-8DBE-E642-BC47-5795E2D83A22}"/>
              </a:ext>
            </a:extLst>
          </p:cNvPr>
          <p:cNvSpPr>
            <a:spLocks noGrp="1"/>
          </p:cNvSpPr>
          <p:nvPr>
            <p:ph type="title"/>
          </p:nvPr>
        </p:nvSpPr>
        <p:spPr/>
        <p:txBody>
          <a:bodyPr/>
          <a:lstStyle/>
          <a:p>
            <a:r>
              <a:rPr lang="en-CN" dirty="0"/>
              <a:t>Predicate Registers</a:t>
            </a:r>
          </a:p>
        </p:txBody>
      </p:sp>
      <p:sp>
        <p:nvSpPr>
          <p:cNvPr id="3" name="Content Placeholder 2">
            <a:extLst>
              <a:ext uri="{FF2B5EF4-FFF2-40B4-BE49-F238E27FC236}">
                <a16:creationId xmlns:a16="http://schemas.microsoft.com/office/drawing/2014/main" id="{481887A9-D5C6-944E-ADA9-34C3A5C017BB}"/>
              </a:ext>
            </a:extLst>
          </p:cNvPr>
          <p:cNvSpPr>
            <a:spLocks noGrp="1"/>
          </p:cNvSpPr>
          <p:nvPr>
            <p:ph idx="1"/>
          </p:nvPr>
        </p:nvSpPr>
        <p:spPr/>
        <p:txBody>
          <a:bodyPr/>
          <a:lstStyle/>
          <a:p>
            <a:r>
              <a:rPr lang="en-US" dirty="0"/>
              <a:t>E</a:t>
            </a:r>
            <a:r>
              <a:rPr lang="en-CN" dirty="0"/>
              <a:t>xample</a:t>
            </a:r>
          </a:p>
          <a:p>
            <a:endParaRPr lang="en-CN" dirty="0"/>
          </a:p>
          <a:p>
            <a:endParaRPr lang="en-CN" dirty="0"/>
          </a:p>
          <a:p>
            <a:endParaRPr lang="en-CN" dirty="0"/>
          </a:p>
          <a:p>
            <a:endParaRPr lang="en-CN" dirty="0"/>
          </a:p>
          <a:p>
            <a:endParaRPr lang="en-CN" dirty="0"/>
          </a:p>
          <a:p>
            <a:endParaRPr lang="en-CN" dirty="0"/>
          </a:p>
          <a:p>
            <a:r>
              <a:rPr lang="en-CN" dirty="0">
                <a:solidFill>
                  <a:srgbClr val="00B0F0"/>
                </a:solidFill>
              </a:rPr>
              <a:t>IF-conversion:</a:t>
            </a:r>
            <a:r>
              <a:rPr lang="en-CN" dirty="0"/>
              <a:t> for compiler writers to transform IF-stats to straight-line code</a:t>
            </a:r>
          </a:p>
        </p:txBody>
      </p:sp>
      <p:pic>
        <p:nvPicPr>
          <p:cNvPr id="4" name="Picture 3">
            <a:extLst>
              <a:ext uri="{FF2B5EF4-FFF2-40B4-BE49-F238E27FC236}">
                <a16:creationId xmlns:a16="http://schemas.microsoft.com/office/drawing/2014/main" id="{C97EA524-2B82-AD43-8CAA-93C687AF4F4B}"/>
              </a:ext>
            </a:extLst>
          </p:cNvPr>
          <p:cNvPicPr>
            <a:picLocks noChangeAspect="1"/>
          </p:cNvPicPr>
          <p:nvPr/>
        </p:nvPicPr>
        <p:blipFill>
          <a:blip r:embed="rId2"/>
          <a:stretch>
            <a:fillRect/>
          </a:stretch>
        </p:blipFill>
        <p:spPr>
          <a:xfrm>
            <a:off x="876946" y="2285249"/>
            <a:ext cx="8267054" cy="1600951"/>
          </a:xfrm>
          <a:prstGeom prst="rect">
            <a:avLst/>
          </a:prstGeom>
        </p:spPr>
      </p:pic>
      <p:pic>
        <p:nvPicPr>
          <p:cNvPr id="5" name="Picture 4">
            <a:extLst>
              <a:ext uri="{FF2B5EF4-FFF2-40B4-BE49-F238E27FC236}">
                <a16:creationId xmlns:a16="http://schemas.microsoft.com/office/drawing/2014/main" id="{3B88BAC2-3755-3E43-BA18-E84B8C6950EF}"/>
              </a:ext>
            </a:extLst>
          </p:cNvPr>
          <p:cNvPicPr>
            <a:picLocks noChangeAspect="1"/>
          </p:cNvPicPr>
          <p:nvPr/>
        </p:nvPicPr>
        <p:blipFill>
          <a:blip r:embed="rId3"/>
          <a:stretch>
            <a:fillRect/>
          </a:stretch>
        </p:blipFill>
        <p:spPr>
          <a:xfrm>
            <a:off x="876946" y="3931875"/>
            <a:ext cx="8267054" cy="1706925"/>
          </a:xfrm>
          <a:prstGeom prst="rect">
            <a:avLst/>
          </a:prstGeom>
        </p:spPr>
      </p:pic>
      <p:pic>
        <p:nvPicPr>
          <p:cNvPr id="6" name="Picture 5">
            <a:extLst>
              <a:ext uri="{FF2B5EF4-FFF2-40B4-BE49-F238E27FC236}">
                <a16:creationId xmlns:a16="http://schemas.microsoft.com/office/drawing/2014/main" id="{66CB09FF-972D-8241-A293-4EC5DE86B97B}"/>
              </a:ext>
            </a:extLst>
          </p:cNvPr>
          <p:cNvPicPr>
            <a:picLocks noChangeAspect="1"/>
          </p:cNvPicPr>
          <p:nvPr/>
        </p:nvPicPr>
        <p:blipFill>
          <a:blip r:embed="rId4"/>
          <a:stretch>
            <a:fillRect/>
          </a:stretch>
        </p:blipFill>
        <p:spPr>
          <a:xfrm>
            <a:off x="2590800" y="2209800"/>
            <a:ext cx="6553200" cy="1726983"/>
          </a:xfrm>
          <a:prstGeom prst="rect">
            <a:avLst/>
          </a:prstGeom>
        </p:spPr>
      </p:pic>
    </p:spTree>
    <p:extLst>
      <p:ext uri="{BB962C8B-B14F-4D97-AF65-F5344CB8AC3E}">
        <p14:creationId xmlns:p14="http://schemas.microsoft.com/office/powerpoint/2010/main" val="392492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E057-9E8D-C941-A54E-72D0E9BD57F0}"/>
              </a:ext>
            </a:extLst>
          </p:cNvPr>
          <p:cNvSpPr>
            <a:spLocks noGrp="1"/>
          </p:cNvSpPr>
          <p:nvPr>
            <p:ph type="title"/>
          </p:nvPr>
        </p:nvSpPr>
        <p:spPr/>
        <p:txBody>
          <a:bodyPr/>
          <a:lstStyle/>
          <a:p>
            <a:r>
              <a:rPr lang="en-CN" dirty="0"/>
              <a:t>Memory Banks</a:t>
            </a:r>
          </a:p>
        </p:txBody>
      </p:sp>
      <p:sp>
        <p:nvSpPr>
          <p:cNvPr id="3" name="Content Placeholder 2">
            <a:extLst>
              <a:ext uri="{FF2B5EF4-FFF2-40B4-BE49-F238E27FC236}">
                <a16:creationId xmlns:a16="http://schemas.microsoft.com/office/drawing/2014/main" id="{AB92666B-4945-1242-B0D1-3B29C9ABEE43}"/>
              </a:ext>
            </a:extLst>
          </p:cNvPr>
          <p:cNvSpPr>
            <a:spLocks noGrp="1"/>
          </p:cNvSpPr>
          <p:nvPr>
            <p:ph idx="1"/>
          </p:nvPr>
        </p:nvSpPr>
        <p:spPr>
          <a:xfrm>
            <a:off x="457200" y="1600200"/>
            <a:ext cx="9144000" cy="5257800"/>
          </a:xfrm>
        </p:spPr>
        <p:txBody>
          <a:bodyPr/>
          <a:lstStyle/>
          <a:p>
            <a:r>
              <a:rPr lang="en-US" dirty="0"/>
              <a:t>Support simultaneous accesses from multiple loads or stores (whose memory bank cycle time is usually several times larger than the processor cycle time)</a:t>
            </a:r>
            <a:endParaRPr lang="en-CN" dirty="0"/>
          </a:p>
          <a:p>
            <a:r>
              <a:rPr lang="en-US" dirty="0"/>
              <a:t>L</a:t>
            </a:r>
            <a:r>
              <a:rPr lang="en-CN" dirty="0"/>
              <a:t>oad or store data words that are not sequential</a:t>
            </a:r>
          </a:p>
          <a:p>
            <a:r>
              <a:rPr lang="en-US" dirty="0"/>
              <a:t>S</a:t>
            </a:r>
            <a:r>
              <a:rPr lang="en-CN" dirty="0"/>
              <a:t>hare the same memory system by multiple processors</a:t>
            </a:r>
          </a:p>
        </p:txBody>
      </p:sp>
    </p:spTree>
    <p:extLst>
      <p:ext uri="{BB962C8B-B14F-4D97-AF65-F5344CB8AC3E}">
        <p14:creationId xmlns:p14="http://schemas.microsoft.com/office/powerpoint/2010/main" val="2435333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AE81-FAC5-E848-B761-768C3AF1F55A}"/>
              </a:ext>
            </a:extLst>
          </p:cNvPr>
          <p:cNvSpPr>
            <a:spLocks noGrp="1"/>
          </p:cNvSpPr>
          <p:nvPr>
            <p:ph type="title"/>
          </p:nvPr>
        </p:nvSpPr>
        <p:spPr/>
        <p:txBody>
          <a:bodyPr/>
          <a:lstStyle/>
          <a:p>
            <a:r>
              <a:rPr lang="en-CN" dirty="0"/>
              <a:t>Memory Banks</a:t>
            </a:r>
          </a:p>
        </p:txBody>
      </p:sp>
      <p:sp>
        <p:nvSpPr>
          <p:cNvPr id="3" name="Content Placeholder 2">
            <a:extLst>
              <a:ext uri="{FF2B5EF4-FFF2-40B4-BE49-F238E27FC236}">
                <a16:creationId xmlns:a16="http://schemas.microsoft.com/office/drawing/2014/main" id="{0A3673D3-4E2F-2547-AF9E-A399B9CCFCC4}"/>
              </a:ext>
            </a:extLst>
          </p:cNvPr>
          <p:cNvSpPr>
            <a:spLocks noGrp="1"/>
          </p:cNvSpPr>
          <p:nvPr>
            <p:ph idx="1"/>
          </p:nvPr>
        </p:nvSpPr>
        <p:spPr/>
        <p:txBody>
          <a:bodyPr/>
          <a:lstStyle/>
          <a:p>
            <a:r>
              <a:rPr lang="en-CN" b="1" dirty="0"/>
              <a:t>Example</a:t>
            </a:r>
            <a:r>
              <a:rPr lang="en-CN" dirty="0"/>
              <a:t>                                           Cray T90 with 32 processors, each with 4 loads and 2 stores per clock cycle;  processor cycle time: 2.167 ns;          SRAM cycle time: 15 ns;</a:t>
            </a:r>
          </a:p>
          <a:p>
            <a:r>
              <a:rPr lang="en-CN" dirty="0"/>
              <a:t>Question                                         minimum number of memory banks for all processors to run at the full memory bandwidth?</a:t>
            </a:r>
          </a:p>
        </p:txBody>
      </p:sp>
    </p:spTree>
    <p:extLst>
      <p:ext uri="{BB962C8B-B14F-4D97-AF65-F5344CB8AC3E}">
        <p14:creationId xmlns:p14="http://schemas.microsoft.com/office/powerpoint/2010/main" val="697350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AE81-FAC5-E848-B761-768C3AF1F55A}"/>
              </a:ext>
            </a:extLst>
          </p:cNvPr>
          <p:cNvSpPr>
            <a:spLocks noGrp="1"/>
          </p:cNvSpPr>
          <p:nvPr>
            <p:ph type="title"/>
          </p:nvPr>
        </p:nvSpPr>
        <p:spPr/>
        <p:txBody>
          <a:bodyPr/>
          <a:lstStyle/>
          <a:p>
            <a:r>
              <a:rPr lang="en-CN" dirty="0"/>
              <a:t>Memory Banks</a:t>
            </a:r>
          </a:p>
        </p:txBody>
      </p:sp>
      <p:sp>
        <p:nvSpPr>
          <p:cNvPr id="3" name="Content Placeholder 2">
            <a:extLst>
              <a:ext uri="{FF2B5EF4-FFF2-40B4-BE49-F238E27FC236}">
                <a16:creationId xmlns:a16="http://schemas.microsoft.com/office/drawing/2014/main" id="{0A3673D3-4E2F-2547-AF9E-A399B9CCFCC4}"/>
              </a:ext>
            </a:extLst>
          </p:cNvPr>
          <p:cNvSpPr>
            <a:spLocks noGrp="1"/>
          </p:cNvSpPr>
          <p:nvPr>
            <p:ph idx="1"/>
          </p:nvPr>
        </p:nvSpPr>
        <p:spPr>
          <a:xfrm>
            <a:off x="457200" y="1600200"/>
            <a:ext cx="8839200" cy="5257800"/>
          </a:xfrm>
        </p:spPr>
        <p:txBody>
          <a:bodyPr/>
          <a:lstStyle/>
          <a:p>
            <a:r>
              <a:rPr lang="en-CN" b="1" dirty="0"/>
              <a:t>Example</a:t>
            </a:r>
            <a:r>
              <a:rPr lang="en-CN" dirty="0"/>
              <a:t>                                           Cray T90 with 32 processors, each with 4 loads and 2 stores per clock cycle;  processor cycle time: 2.167 ns;          SRAM cycle time: 15 ns;</a:t>
            </a:r>
          </a:p>
          <a:p>
            <a:r>
              <a:rPr lang="en-US" dirty="0"/>
              <a:t>Solution</a:t>
            </a:r>
            <a:r>
              <a:rPr lang="en-CN" dirty="0"/>
              <a:t>                                         maximum number of memory references per cycle: (4+2)</a:t>
            </a:r>
            <a:r>
              <a:rPr lang="zh-CN" altLang="en-US" dirty="0"/>
              <a:t> </a:t>
            </a:r>
            <a:r>
              <a:rPr lang="en-CN" dirty="0"/>
              <a:t>x</a:t>
            </a:r>
            <a:r>
              <a:rPr lang="zh-CN" altLang="en-US" dirty="0"/>
              <a:t> </a:t>
            </a:r>
            <a:r>
              <a:rPr lang="en-US" altLang="zh-CN" dirty="0"/>
              <a:t>32</a:t>
            </a:r>
            <a:r>
              <a:rPr lang="en-CN" dirty="0"/>
              <a:t> = 192; SRAM cycle: 15/2.167 = 6.92≈7 cycles; min number of banks: 192 x 7 = 1344;</a:t>
            </a:r>
          </a:p>
        </p:txBody>
      </p:sp>
    </p:spTree>
    <p:extLst>
      <p:ext uri="{BB962C8B-B14F-4D97-AF65-F5344CB8AC3E}">
        <p14:creationId xmlns:p14="http://schemas.microsoft.com/office/powerpoint/2010/main" val="2414249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4B76-D75A-114D-AB5A-5F62F4D181FF}"/>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82E26614-0460-1845-B0AC-621977A055CA}"/>
              </a:ext>
            </a:extLst>
          </p:cNvPr>
          <p:cNvSpPr>
            <a:spLocks noGrp="1"/>
          </p:cNvSpPr>
          <p:nvPr>
            <p:ph idx="1"/>
          </p:nvPr>
        </p:nvSpPr>
        <p:spPr/>
        <p:txBody>
          <a:bodyPr/>
          <a:lstStyle/>
          <a:p>
            <a:r>
              <a:rPr lang="en-US" dirty="0"/>
              <a:t>Memory positions of adjacent elements in a vector may not be sequential</a:t>
            </a:r>
          </a:p>
          <a:p>
            <a:endParaRPr lang="en-US" dirty="0"/>
          </a:p>
          <a:p>
            <a:endParaRPr lang="en-US" dirty="0"/>
          </a:p>
          <a:p>
            <a:endParaRPr lang="en-US" dirty="0"/>
          </a:p>
          <a:p>
            <a:endParaRPr lang="en-US" dirty="0"/>
          </a:p>
          <a:p>
            <a:r>
              <a:rPr lang="en-US" dirty="0"/>
              <a:t>Assume row-major order, accesses to D-elements are separated by the row size times 8 (# of bytes per entry)</a:t>
            </a:r>
            <a:endParaRPr lang="en-CN" dirty="0"/>
          </a:p>
          <a:p>
            <a:endParaRPr lang="en-CN" dirty="0"/>
          </a:p>
        </p:txBody>
      </p:sp>
      <p:pic>
        <p:nvPicPr>
          <p:cNvPr id="4" name="Picture 3">
            <a:extLst>
              <a:ext uri="{FF2B5EF4-FFF2-40B4-BE49-F238E27FC236}">
                <a16:creationId xmlns:a16="http://schemas.microsoft.com/office/drawing/2014/main" id="{724B27A2-7B2F-3B4B-AA7A-A72E57E02CDD}"/>
              </a:ext>
            </a:extLst>
          </p:cNvPr>
          <p:cNvPicPr>
            <a:picLocks noChangeAspect="1"/>
          </p:cNvPicPr>
          <p:nvPr/>
        </p:nvPicPr>
        <p:blipFill>
          <a:blip r:embed="rId2"/>
          <a:stretch>
            <a:fillRect/>
          </a:stretch>
        </p:blipFill>
        <p:spPr>
          <a:xfrm>
            <a:off x="885600" y="2743200"/>
            <a:ext cx="8229600" cy="2412341"/>
          </a:xfrm>
          <a:prstGeom prst="rect">
            <a:avLst/>
          </a:prstGeom>
        </p:spPr>
      </p:pic>
    </p:spTree>
    <p:extLst>
      <p:ext uri="{BB962C8B-B14F-4D97-AF65-F5344CB8AC3E}">
        <p14:creationId xmlns:p14="http://schemas.microsoft.com/office/powerpoint/2010/main" val="2502376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4B76-D75A-114D-AB5A-5F62F4D181FF}"/>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82E26614-0460-1845-B0AC-621977A055CA}"/>
              </a:ext>
            </a:extLst>
          </p:cNvPr>
          <p:cNvSpPr>
            <a:spLocks noGrp="1"/>
          </p:cNvSpPr>
          <p:nvPr>
            <p:ph idx="1"/>
          </p:nvPr>
        </p:nvSpPr>
        <p:spPr/>
        <p:txBody>
          <a:bodyPr/>
          <a:lstStyle/>
          <a:p>
            <a:r>
              <a:rPr lang="en-CN" dirty="0">
                <a:solidFill>
                  <a:srgbClr val="00B0F0"/>
                </a:solidFill>
              </a:rPr>
              <a:t>Stride:                                            </a:t>
            </a:r>
            <a:r>
              <a:rPr lang="en-CN" dirty="0"/>
              <a:t>the distance separating elements to be gathered into a single vector register</a:t>
            </a:r>
          </a:p>
          <a:p>
            <a:r>
              <a:rPr lang="en-US" dirty="0">
                <a:solidFill>
                  <a:srgbClr val="00B0F0"/>
                </a:solidFill>
              </a:rPr>
              <a:t>U</a:t>
            </a:r>
            <a:r>
              <a:rPr lang="en-CN" dirty="0">
                <a:solidFill>
                  <a:srgbClr val="00B0F0"/>
                </a:solidFill>
              </a:rPr>
              <a:t>nit stride                                        </a:t>
            </a:r>
            <a:r>
              <a:rPr lang="en-CN" dirty="0"/>
              <a:t>stride of 1, for adjacent elements</a:t>
            </a:r>
          </a:p>
          <a:p>
            <a:r>
              <a:rPr lang="en-US" dirty="0">
                <a:solidFill>
                  <a:srgbClr val="00B0F0"/>
                </a:solidFill>
              </a:rPr>
              <a:t>N</a:t>
            </a:r>
            <a:r>
              <a:rPr lang="en-CN" dirty="0">
                <a:solidFill>
                  <a:srgbClr val="00B0F0"/>
                </a:solidFill>
              </a:rPr>
              <a:t>onunit stride                                  </a:t>
            </a:r>
            <a:r>
              <a:rPr lang="en-CN" dirty="0"/>
              <a:t>stride greater than 1, for separated elements</a:t>
            </a:r>
          </a:p>
        </p:txBody>
      </p:sp>
    </p:spTree>
    <p:extLst>
      <p:ext uri="{BB962C8B-B14F-4D97-AF65-F5344CB8AC3E}">
        <p14:creationId xmlns:p14="http://schemas.microsoft.com/office/powerpoint/2010/main" val="2750272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4B76-D75A-114D-AB5A-5F62F4D181FF}"/>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82E26614-0460-1845-B0AC-621977A055CA}"/>
              </a:ext>
            </a:extLst>
          </p:cNvPr>
          <p:cNvSpPr>
            <a:spLocks noGrp="1"/>
          </p:cNvSpPr>
          <p:nvPr>
            <p:ph idx="1"/>
          </p:nvPr>
        </p:nvSpPr>
        <p:spPr/>
        <p:txBody>
          <a:bodyPr/>
          <a:lstStyle/>
          <a:p>
            <a:r>
              <a:rPr lang="en-CN" dirty="0">
                <a:solidFill>
                  <a:srgbClr val="00B0F0"/>
                </a:solidFill>
              </a:rPr>
              <a:t>VLDS (load vector with stride)                                            </a:t>
            </a:r>
            <a:r>
              <a:rPr lang="en-CN" dirty="0"/>
              <a:t>instruction for fetching a nonunit stride vector into a vector register</a:t>
            </a:r>
          </a:p>
          <a:p>
            <a:r>
              <a:rPr lang="en-US" dirty="0">
                <a:solidFill>
                  <a:srgbClr val="00B0F0"/>
                </a:solidFill>
              </a:rPr>
              <a:t>VSTS (store vector with stride)</a:t>
            </a:r>
            <a:r>
              <a:rPr lang="en-CN" dirty="0">
                <a:solidFill>
                  <a:srgbClr val="00B0F0"/>
                </a:solidFill>
              </a:rPr>
              <a:t>                                        </a:t>
            </a:r>
            <a:r>
              <a:rPr lang="en-CN" dirty="0"/>
              <a:t>instruction for storing a nonunit stride vector into memory</a:t>
            </a:r>
          </a:p>
          <a:p>
            <a:endParaRPr lang="en-CN" dirty="0"/>
          </a:p>
        </p:txBody>
      </p:sp>
    </p:spTree>
    <p:extLst>
      <p:ext uri="{BB962C8B-B14F-4D97-AF65-F5344CB8AC3E}">
        <p14:creationId xmlns:p14="http://schemas.microsoft.com/office/powerpoint/2010/main" val="2130505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686800" cy="5257800"/>
          </a:xfrm>
        </p:spPr>
        <p:txBody>
          <a:bodyPr/>
          <a:lstStyle/>
          <a:p>
            <a:r>
              <a:rPr lang="en-CN" b="1" dirty="0"/>
              <a:t>Example</a:t>
            </a:r>
            <a:r>
              <a:rPr lang="en-CN" dirty="0"/>
              <a:t>                                               8 mem bank,                                   6-clock bank busy time,                   12-cycle total memory latency</a:t>
            </a:r>
          </a:p>
          <a:p>
            <a:r>
              <a:rPr lang="en-CN" dirty="0"/>
              <a:t>Question                                             how long to complete a 64-element vector with a stride of 1?                </a:t>
            </a:r>
            <a:r>
              <a:rPr lang="en-US" dirty="0"/>
              <a:t>W</a:t>
            </a:r>
            <a:r>
              <a:rPr lang="en-CN" dirty="0"/>
              <a:t>ith a stride of 32?</a:t>
            </a:r>
          </a:p>
        </p:txBody>
      </p:sp>
    </p:spTree>
    <p:extLst>
      <p:ext uri="{BB962C8B-B14F-4D97-AF65-F5344CB8AC3E}">
        <p14:creationId xmlns:p14="http://schemas.microsoft.com/office/powerpoint/2010/main" val="3368503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total memory latency =               memory access time + bank busy time; fully pipelined vector initiation rate =    one word (element?) per clock cycle                          </a:t>
            </a:r>
            <a:endParaRPr lang="en-CN" dirty="0"/>
          </a:p>
        </p:txBody>
      </p:sp>
    </p:spTree>
    <p:extLst>
      <p:ext uri="{BB962C8B-B14F-4D97-AF65-F5344CB8AC3E}">
        <p14:creationId xmlns:p14="http://schemas.microsoft.com/office/powerpoint/2010/main" val="332668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p>
          <a:p>
            <a:pPr eaLnBrk="1" hangingPunct="1">
              <a:buFontTx/>
              <a:buNone/>
              <a:defRPr/>
            </a:pPr>
            <a:r>
              <a:rPr lang="en-US" altLang="zh-CN" kern="0" dirty="0">
                <a:solidFill>
                  <a:schemeClr val="bg1"/>
                </a:solidFill>
              </a:rPr>
              <a:t>Vector Architecture</a:t>
            </a:r>
          </a:p>
          <a:p>
            <a:pPr eaLnBrk="1" hangingPunct="1">
              <a:buFontTx/>
              <a:buNone/>
              <a:defRPr/>
            </a:pPr>
            <a:r>
              <a:rPr lang="en-US" altLang="zh-CN" kern="0" dirty="0">
                <a:solidFill>
                  <a:srgbClr val="00B0F0"/>
                </a:solidFill>
              </a:rPr>
              <a:t>Multimedia SIMD</a:t>
            </a:r>
          </a:p>
          <a:p>
            <a:pPr eaLnBrk="1" hangingPunct="1">
              <a:buFontTx/>
              <a:buNone/>
              <a:defRPr/>
            </a:pPr>
            <a:r>
              <a:rPr lang="en-US" altLang="zh-CN" kern="0" dirty="0">
                <a:solidFill>
                  <a:srgbClr val="00B0F0"/>
                </a:solidFill>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Vector Architecture</a:t>
            </a:r>
          </a:p>
        </p:txBody>
      </p:sp>
    </p:spTree>
    <p:extLst>
      <p:ext uri="{BB962C8B-B14F-4D97-AF65-F5344CB8AC3E}">
        <p14:creationId xmlns:p14="http://schemas.microsoft.com/office/powerpoint/2010/main" val="22047919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for a stride of 1, as bank # &gt; bank busy time, no stalls due to bank conflicts (i.e., an access request reaches an occupied bank)                          </a:t>
            </a:r>
            <a:endParaRPr lang="en-CN" dirty="0"/>
          </a:p>
        </p:txBody>
      </p:sp>
    </p:spTree>
    <p:extLst>
      <p:ext uri="{BB962C8B-B14F-4D97-AF65-F5344CB8AC3E}">
        <p14:creationId xmlns:p14="http://schemas.microsoft.com/office/powerpoint/2010/main" val="3762552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for a stride of 1, as bank # &gt; bank busy time, no stalls due to bank conflicts,     after 12-cycle memory latency, one element per clock cycle:                              12 + 64 = 76 clock cycles</a:t>
            </a:r>
            <a:endParaRPr lang="en-CN" dirty="0"/>
          </a:p>
        </p:txBody>
      </p:sp>
    </p:spTree>
    <p:extLst>
      <p:ext uri="{BB962C8B-B14F-4D97-AF65-F5344CB8AC3E}">
        <p14:creationId xmlns:p14="http://schemas.microsoft.com/office/powerpoint/2010/main" val="2889659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A003-7E9C-2842-A06D-2485B8ED9D35}"/>
              </a:ext>
            </a:extLst>
          </p:cNvPr>
          <p:cNvSpPr>
            <a:spLocks noGrp="1"/>
          </p:cNvSpPr>
          <p:nvPr>
            <p:ph type="title"/>
          </p:nvPr>
        </p:nvSpPr>
        <p:spPr/>
        <p:txBody>
          <a:bodyPr/>
          <a:lstStyle/>
          <a:p>
            <a:r>
              <a:rPr lang="en-US" dirty="0"/>
              <a:t>S</a:t>
            </a:r>
            <a:r>
              <a:rPr lang="en-CN" dirty="0"/>
              <a:t>tride</a:t>
            </a:r>
          </a:p>
        </p:txBody>
      </p:sp>
      <p:sp>
        <p:nvSpPr>
          <p:cNvPr id="3" name="Content Placeholder 2">
            <a:extLst>
              <a:ext uri="{FF2B5EF4-FFF2-40B4-BE49-F238E27FC236}">
                <a16:creationId xmlns:a16="http://schemas.microsoft.com/office/drawing/2014/main" id="{70489951-D698-404F-BA17-13ACC3927EAF}"/>
              </a:ext>
            </a:extLst>
          </p:cNvPr>
          <p:cNvSpPr>
            <a:spLocks noGrp="1"/>
          </p:cNvSpPr>
          <p:nvPr>
            <p:ph idx="1"/>
          </p:nvPr>
        </p:nvSpPr>
        <p:spPr>
          <a:xfrm>
            <a:off x="457200" y="1600200"/>
            <a:ext cx="8839200" cy="5257800"/>
          </a:xfrm>
        </p:spPr>
        <p:txBody>
          <a:bodyPr/>
          <a:lstStyle/>
          <a:p>
            <a:r>
              <a:rPr lang="en-CN" b="1" dirty="0"/>
              <a:t>Example</a:t>
            </a:r>
            <a:r>
              <a:rPr lang="en-CN" dirty="0"/>
              <a:t>                                               8 mem bank,                                     6-clock bank busy time,                   12-cycle total memory latency</a:t>
            </a:r>
          </a:p>
          <a:p>
            <a:r>
              <a:rPr lang="en-CN" dirty="0"/>
              <a:t>Solution                                             </a:t>
            </a:r>
            <a:r>
              <a:rPr lang="en-US" dirty="0"/>
              <a:t>for a stride of 32, as </a:t>
            </a:r>
            <a:r>
              <a:rPr lang="en-US" dirty="0" err="1"/>
              <a:t>stride%bank</a:t>
            </a:r>
            <a:r>
              <a:rPr lang="en-US" dirty="0"/>
              <a:t> = 0, every access request goes to bank 0 and causes a bank conflict and thus stall from the 2</a:t>
            </a:r>
            <a:r>
              <a:rPr lang="en-US" baseline="30000" dirty="0"/>
              <a:t>nd</a:t>
            </a:r>
            <a:r>
              <a:rPr lang="en-US" dirty="0"/>
              <a:t> access:                            12 + 1 + 6 x 63 = 391 clock cycles</a:t>
            </a:r>
            <a:endParaRPr lang="en-CN" dirty="0"/>
          </a:p>
        </p:txBody>
      </p:sp>
    </p:spTree>
    <p:extLst>
      <p:ext uri="{BB962C8B-B14F-4D97-AF65-F5344CB8AC3E}">
        <p14:creationId xmlns:p14="http://schemas.microsoft.com/office/powerpoint/2010/main" val="1143223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DE79-39EB-9BEB-6F99-C675F45A071D}"/>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A1896EA9-6C55-2517-8FB2-6F530797C708}"/>
              </a:ext>
            </a:extLst>
          </p:cNvPr>
          <p:cNvSpPr>
            <a:spLocks noGrp="1"/>
          </p:cNvSpPr>
          <p:nvPr>
            <p:ph idx="1"/>
          </p:nvPr>
        </p:nvSpPr>
        <p:spPr>
          <a:xfrm>
            <a:off x="457200" y="1600200"/>
            <a:ext cx="8915400" cy="5257800"/>
          </a:xfrm>
        </p:spPr>
        <p:txBody>
          <a:bodyPr/>
          <a:lstStyle/>
          <a:p>
            <a:r>
              <a:rPr lang="en-US" dirty="0"/>
              <a:t>A</a:t>
            </a:r>
            <a:r>
              <a:rPr lang="en-CN" dirty="0"/>
              <a:t> bank conflict and thus a stall occurs if:</a:t>
            </a:r>
          </a:p>
          <a:p>
            <a:endParaRPr lang="en-CN" dirty="0"/>
          </a:p>
          <a:p>
            <a:pPr marL="0" indent="0">
              <a:buNone/>
            </a:pPr>
            <a:endParaRPr lang="en-CN" dirty="0"/>
          </a:p>
          <a:p>
            <a:r>
              <a:rPr lang="en-US" dirty="0"/>
              <a:t>E</a:t>
            </a:r>
            <a:r>
              <a:rPr lang="en-CN" dirty="0"/>
              <a:t>xamples:</a:t>
            </a:r>
          </a:p>
          <a:p>
            <a:r>
              <a:rPr lang="en-CN" dirty="0"/>
              <a:t>LCM(1, 8) / 1 = 8 ? </a:t>
            </a:r>
            <a:r>
              <a:rPr lang="en-US" dirty="0"/>
              <a:t>b</a:t>
            </a:r>
            <a:r>
              <a:rPr lang="en-CN" dirty="0"/>
              <a:t>ank busy time</a:t>
            </a:r>
          </a:p>
          <a:p>
            <a:r>
              <a:rPr lang="en-CN" dirty="0"/>
              <a:t>LCM(32, 8) / 32 = 1 ? </a:t>
            </a:r>
            <a:r>
              <a:rPr lang="en-US" dirty="0"/>
              <a:t>b</a:t>
            </a:r>
            <a:r>
              <a:rPr lang="en-CN" dirty="0"/>
              <a:t>ank busy time</a:t>
            </a:r>
          </a:p>
          <a:p>
            <a:r>
              <a:rPr lang="en-CN" dirty="0"/>
              <a:t>LCM(6, 16) / 6 = 8 ? </a:t>
            </a:r>
            <a:r>
              <a:rPr lang="en-US" dirty="0"/>
              <a:t>b</a:t>
            </a:r>
            <a:r>
              <a:rPr lang="en-CN" dirty="0"/>
              <a:t>ank busy time     bank access: 0, 6, 12, 2, 8, 14, 4, 10,           </a:t>
            </a:r>
          </a:p>
          <a:p>
            <a:pPr marL="0" indent="0">
              <a:buNone/>
            </a:pPr>
            <a:r>
              <a:rPr lang="en-CN" dirty="0"/>
              <a:t>                      0, 6, 12…</a:t>
            </a:r>
          </a:p>
        </p:txBody>
      </p:sp>
      <p:sp>
        <p:nvSpPr>
          <p:cNvPr id="4" name="Content Placeholder 2">
            <a:extLst>
              <a:ext uri="{FF2B5EF4-FFF2-40B4-BE49-F238E27FC236}">
                <a16:creationId xmlns:a16="http://schemas.microsoft.com/office/drawing/2014/main" id="{46338541-17DA-19CA-1376-6B56C7F0329F}"/>
              </a:ext>
            </a:extLst>
          </p:cNvPr>
          <p:cNvSpPr txBox="1">
            <a:spLocks/>
          </p:cNvSpPr>
          <p:nvPr/>
        </p:nvSpPr>
        <p:spPr bwMode="auto">
          <a:xfrm>
            <a:off x="762000" y="2209800"/>
            <a:ext cx="579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LCM(stride, number of banks)</a:t>
            </a:r>
            <a:endParaRPr lang="en-CN" sz="2600" kern="0" dirty="0">
              <a:solidFill>
                <a:srgbClr val="00B0F0"/>
              </a:solidFill>
            </a:endParaRPr>
          </a:p>
          <a:p>
            <a:pPr marL="0" indent="0">
              <a:buNone/>
            </a:pPr>
            <a:endParaRPr lang="en-CN" sz="2600" kern="0" dirty="0">
              <a:solidFill>
                <a:srgbClr val="00B0F0"/>
              </a:solidFill>
            </a:endParaRPr>
          </a:p>
        </p:txBody>
      </p:sp>
      <p:sp>
        <p:nvSpPr>
          <p:cNvPr id="5" name="Content Placeholder 2">
            <a:extLst>
              <a:ext uri="{FF2B5EF4-FFF2-40B4-BE49-F238E27FC236}">
                <a16:creationId xmlns:a16="http://schemas.microsoft.com/office/drawing/2014/main" id="{94AEFF89-16BE-62C4-2E76-0C66C2FCBA6A}"/>
              </a:ext>
            </a:extLst>
          </p:cNvPr>
          <p:cNvSpPr txBox="1">
            <a:spLocks/>
          </p:cNvSpPr>
          <p:nvPr/>
        </p:nvSpPr>
        <p:spPr bwMode="auto">
          <a:xfrm>
            <a:off x="5867400" y="2475600"/>
            <a:ext cx="335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&lt; b</a:t>
            </a:r>
            <a:r>
              <a:rPr lang="en-CN" sz="2600" kern="0" dirty="0">
                <a:solidFill>
                  <a:srgbClr val="00B0F0"/>
                </a:solidFill>
              </a:rPr>
              <a:t>ank busy time</a:t>
            </a:r>
          </a:p>
        </p:txBody>
      </p:sp>
      <p:sp>
        <p:nvSpPr>
          <p:cNvPr id="6" name="Content Placeholder 2">
            <a:extLst>
              <a:ext uri="{FF2B5EF4-FFF2-40B4-BE49-F238E27FC236}">
                <a16:creationId xmlns:a16="http://schemas.microsoft.com/office/drawing/2014/main" id="{5A17D181-443C-A945-BC30-60A4A0FB97C3}"/>
              </a:ext>
            </a:extLst>
          </p:cNvPr>
          <p:cNvSpPr txBox="1">
            <a:spLocks/>
          </p:cNvSpPr>
          <p:nvPr/>
        </p:nvSpPr>
        <p:spPr bwMode="auto">
          <a:xfrm>
            <a:off x="762000" y="2751138"/>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                  stride</a:t>
            </a:r>
            <a:endParaRPr lang="en-CN" sz="2600" kern="0" dirty="0">
              <a:solidFill>
                <a:srgbClr val="00B0F0"/>
              </a:solidFill>
            </a:endParaRPr>
          </a:p>
        </p:txBody>
      </p:sp>
      <p:cxnSp>
        <p:nvCxnSpPr>
          <p:cNvPr id="10" name="Straight Connector 9">
            <a:extLst>
              <a:ext uri="{FF2B5EF4-FFF2-40B4-BE49-F238E27FC236}">
                <a16:creationId xmlns:a16="http://schemas.microsoft.com/office/drawing/2014/main" id="{66941235-A4B5-8A81-7959-88C11ED4D6BF}"/>
              </a:ext>
            </a:extLst>
          </p:cNvPr>
          <p:cNvCxnSpPr>
            <a:cxnSpLocks/>
          </p:cNvCxnSpPr>
          <p:nvPr/>
        </p:nvCxnSpPr>
        <p:spPr>
          <a:xfrm>
            <a:off x="838200" y="2751138"/>
            <a:ext cx="4953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666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DE79-39EB-9BEB-6F99-C675F45A071D}"/>
              </a:ext>
            </a:extLst>
          </p:cNvPr>
          <p:cNvSpPr>
            <a:spLocks noGrp="1"/>
          </p:cNvSpPr>
          <p:nvPr>
            <p:ph type="title"/>
          </p:nvPr>
        </p:nvSpPr>
        <p:spPr/>
        <p:txBody>
          <a:bodyPr/>
          <a:lstStyle/>
          <a:p>
            <a:r>
              <a:rPr lang="en-CN" dirty="0"/>
              <a:t>Stride</a:t>
            </a:r>
          </a:p>
        </p:txBody>
      </p:sp>
      <p:sp>
        <p:nvSpPr>
          <p:cNvPr id="3" name="Content Placeholder 2">
            <a:extLst>
              <a:ext uri="{FF2B5EF4-FFF2-40B4-BE49-F238E27FC236}">
                <a16:creationId xmlns:a16="http://schemas.microsoft.com/office/drawing/2014/main" id="{A1896EA9-6C55-2517-8FB2-6F530797C708}"/>
              </a:ext>
            </a:extLst>
          </p:cNvPr>
          <p:cNvSpPr>
            <a:spLocks noGrp="1"/>
          </p:cNvSpPr>
          <p:nvPr>
            <p:ph idx="1"/>
          </p:nvPr>
        </p:nvSpPr>
        <p:spPr>
          <a:xfrm>
            <a:off x="457200" y="1600200"/>
            <a:ext cx="8915400" cy="5257800"/>
          </a:xfrm>
        </p:spPr>
        <p:txBody>
          <a:bodyPr/>
          <a:lstStyle/>
          <a:p>
            <a:r>
              <a:rPr lang="en-US" dirty="0"/>
              <a:t>A</a:t>
            </a:r>
            <a:r>
              <a:rPr lang="en-CN" dirty="0"/>
              <a:t> bank conflict and thus a stall occurs if:</a:t>
            </a:r>
          </a:p>
          <a:p>
            <a:endParaRPr lang="en-CN" dirty="0"/>
          </a:p>
          <a:p>
            <a:pPr marL="0" indent="0">
              <a:buNone/>
            </a:pPr>
            <a:endParaRPr lang="en-CN" dirty="0"/>
          </a:p>
          <a:p>
            <a:r>
              <a:rPr lang="en-US" dirty="0"/>
              <a:t>E</a:t>
            </a:r>
            <a:r>
              <a:rPr lang="en-CN" dirty="0"/>
              <a:t>xamples:</a:t>
            </a:r>
          </a:p>
          <a:p>
            <a:r>
              <a:rPr lang="en-CN" dirty="0"/>
              <a:t>LCM(1, 8) / 1 = 8 ? </a:t>
            </a:r>
            <a:r>
              <a:rPr lang="en-US" dirty="0"/>
              <a:t>b</a:t>
            </a:r>
            <a:r>
              <a:rPr lang="en-CN" dirty="0"/>
              <a:t>ank busy time</a:t>
            </a:r>
          </a:p>
          <a:p>
            <a:r>
              <a:rPr lang="en-CN" dirty="0"/>
              <a:t>LCM(32, 8) / 32 = 1 ? </a:t>
            </a:r>
            <a:r>
              <a:rPr lang="en-US" dirty="0"/>
              <a:t>b</a:t>
            </a:r>
            <a:r>
              <a:rPr lang="en-CN" dirty="0"/>
              <a:t>ank busy time</a:t>
            </a:r>
          </a:p>
          <a:p>
            <a:r>
              <a:rPr lang="en-CN" dirty="0"/>
              <a:t>LCM(6, 16) / 6 = 8 ? </a:t>
            </a:r>
            <a:r>
              <a:rPr lang="en-US" dirty="0"/>
              <a:t>b</a:t>
            </a:r>
            <a:r>
              <a:rPr lang="en-CN" dirty="0"/>
              <a:t>ank busy time     bank access: 0, 6, 12, 2, 8, 14, 4, 10,           </a:t>
            </a:r>
          </a:p>
          <a:p>
            <a:pPr marL="0" indent="0">
              <a:buNone/>
            </a:pPr>
            <a:r>
              <a:rPr lang="en-CN" dirty="0"/>
              <a:t>                      0, 6, 12…</a:t>
            </a:r>
          </a:p>
        </p:txBody>
      </p:sp>
      <p:sp>
        <p:nvSpPr>
          <p:cNvPr id="4" name="Content Placeholder 2">
            <a:extLst>
              <a:ext uri="{FF2B5EF4-FFF2-40B4-BE49-F238E27FC236}">
                <a16:creationId xmlns:a16="http://schemas.microsoft.com/office/drawing/2014/main" id="{46338541-17DA-19CA-1376-6B56C7F0329F}"/>
              </a:ext>
            </a:extLst>
          </p:cNvPr>
          <p:cNvSpPr txBox="1">
            <a:spLocks/>
          </p:cNvSpPr>
          <p:nvPr/>
        </p:nvSpPr>
        <p:spPr bwMode="auto">
          <a:xfrm>
            <a:off x="762000" y="2209800"/>
            <a:ext cx="579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LCM(stride, number of banks)</a:t>
            </a:r>
            <a:endParaRPr lang="en-CN" sz="2600" kern="0" dirty="0">
              <a:solidFill>
                <a:srgbClr val="00B0F0"/>
              </a:solidFill>
            </a:endParaRPr>
          </a:p>
          <a:p>
            <a:pPr marL="0" indent="0">
              <a:buNone/>
            </a:pPr>
            <a:endParaRPr lang="en-CN" sz="2600" kern="0" dirty="0">
              <a:solidFill>
                <a:srgbClr val="00B0F0"/>
              </a:solidFill>
            </a:endParaRPr>
          </a:p>
        </p:txBody>
      </p:sp>
      <p:sp>
        <p:nvSpPr>
          <p:cNvPr id="5" name="Content Placeholder 2">
            <a:extLst>
              <a:ext uri="{FF2B5EF4-FFF2-40B4-BE49-F238E27FC236}">
                <a16:creationId xmlns:a16="http://schemas.microsoft.com/office/drawing/2014/main" id="{94AEFF89-16BE-62C4-2E76-0C66C2FCBA6A}"/>
              </a:ext>
            </a:extLst>
          </p:cNvPr>
          <p:cNvSpPr txBox="1">
            <a:spLocks/>
          </p:cNvSpPr>
          <p:nvPr/>
        </p:nvSpPr>
        <p:spPr bwMode="auto">
          <a:xfrm>
            <a:off x="5867400" y="2475600"/>
            <a:ext cx="335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&lt; b</a:t>
            </a:r>
            <a:r>
              <a:rPr lang="en-CN" sz="2600" kern="0" dirty="0">
                <a:solidFill>
                  <a:srgbClr val="00B0F0"/>
                </a:solidFill>
              </a:rPr>
              <a:t>ank busy time</a:t>
            </a:r>
          </a:p>
        </p:txBody>
      </p:sp>
      <p:sp>
        <p:nvSpPr>
          <p:cNvPr id="6" name="Content Placeholder 2">
            <a:extLst>
              <a:ext uri="{FF2B5EF4-FFF2-40B4-BE49-F238E27FC236}">
                <a16:creationId xmlns:a16="http://schemas.microsoft.com/office/drawing/2014/main" id="{5A17D181-443C-A945-BC30-60A4A0FB97C3}"/>
              </a:ext>
            </a:extLst>
          </p:cNvPr>
          <p:cNvSpPr txBox="1">
            <a:spLocks/>
          </p:cNvSpPr>
          <p:nvPr/>
        </p:nvSpPr>
        <p:spPr bwMode="auto">
          <a:xfrm>
            <a:off x="762000" y="2751138"/>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                  stride</a:t>
            </a:r>
            <a:endParaRPr lang="en-CN" sz="2600" kern="0" dirty="0">
              <a:solidFill>
                <a:srgbClr val="00B0F0"/>
              </a:solidFill>
            </a:endParaRPr>
          </a:p>
        </p:txBody>
      </p:sp>
      <p:cxnSp>
        <p:nvCxnSpPr>
          <p:cNvPr id="10" name="Straight Connector 9">
            <a:extLst>
              <a:ext uri="{FF2B5EF4-FFF2-40B4-BE49-F238E27FC236}">
                <a16:creationId xmlns:a16="http://schemas.microsoft.com/office/drawing/2014/main" id="{66941235-A4B5-8A81-7959-88C11ED4D6BF}"/>
              </a:ext>
            </a:extLst>
          </p:cNvPr>
          <p:cNvCxnSpPr>
            <a:cxnSpLocks/>
          </p:cNvCxnSpPr>
          <p:nvPr/>
        </p:nvCxnSpPr>
        <p:spPr>
          <a:xfrm>
            <a:off x="838200" y="2751138"/>
            <a:ext cx="4953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1722D282-7055-3F07-E0F2-40C8D7BF8FF6}"/>
              </a:ext>
            </a:extLst>
          </p:cNvPr>
          <p:cNvSpPr txBox="1">
            <a:spLocks/>
          </p:cNvSpPr>
          <p:nvPr/>
        </p:nvSpPr>
        <p:spPr bwMode="auto">
          <a:xfrm>
            <a:off x="6172200" y="6096000"/>
            <a:ext cx="2971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r">
              <a:buNone/>
            </a:pPr>
            <a:r>
              <a:rPr lang="en-US" sz="2600" kern="0" dirty="0">
                <a:solidFill>
                  <a:srgbClr val="00B0F0"/>
                </a:solidFill>
              </a:rPr>
              <a:t>8 cycles to hit    the same bank</a:t>
            </a:r>
            <a:endParaRPr lang="en-CN" sz="2600" kern="0" dirty="0">
              <a:solidFill>
                <a:srgbClr val="00B0F0"/>
              </a:solidFill>
            </a:endParaRPr>
          </a:p>
        </p:txBody>
      </p:sp>
    </p:spTree>
    <p:extLst>
      <p:ext uri="{BB962C8B-B14F-4D97-AF65-F5344CB8AC3E}">
        <p14:creationId xmlns:p14="http://schemas.microsoft.com/office/powerpoint/2010/main" val="942054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3AF7-7029-314E-84DB-247213A9808A}"/>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D54ED990-F14F-4A4E-B1DF-54469B194BE1}"/>
              </a:ext>
            </a:extLst>
          </p:cNvPr>
          <p:cNvSpPr>
            <a:spLocks noGrp="1"/>
          </p:cNvSpPr>
          <p:nvPr>
            <p:ph idx="1"/>
          </p:nvPr>
        </p:nvSpPr>
        <p:spPr/>
        <p:txBody>
          <a:bodyPr/>
          <a:lstStyle/>
          <a:p>
            <a:r>
              <a:rPr lang="en-US" dirty="0"/>
              <a:t>S</a:t>
            </a:r>
            <a:r>
              <a:rPr lang="en-CN" dirty="0"/>
              <a:t>parse matrices using index vectors</a:t>
            </a:r>
          </a:p>
          <a:p>
            <a:pPr marL="0" indent="0">
              <a:buNone/>
            </a:pPr>
            <a:endParaRPr lang="en-CN" dirty="0"/>
          </a:p>
          <a:p>
            <a:pPr marL="0" indent="0">
              <a:buNone/>
            </a:pPr>
            <a:endParaRPr lang="en-CN" dirty="0"/>
          </a:p>
          <a:p>
            <a:r>
              <a:rPr lang="en-US" dirty="0"/>
              <a:t>S</a:t>
            </a:r>
            <a:r>
              <a:rPr lang="en-CN" dirty="0"/>
              <a:t>parse vector/arrays A and C</a:t>
            </a:r>
          </a:p>
          <a:p>
            <a:r>
              <a:rPr lang="en-US" dirty="0"/>
              <a:t>I</a:t>
            </a:r>
            <a:r>
              <a:rPr lang="en-CN" dirty="0"/>
              <a:t>ndex vectors K and M designate nonzero elements of A and C</a:t>
            </a:r>
          </a:p>
          <a:p>
            <a:r>
              <a:rPr lang="en-CN" dirty="0"/>
              <a:t>A and C have the same number of nonzero elements</a:t>
            </a:r>
          </a:p>
        </p:txBody>
      </p:sp>
      <p:pic>
        <p:nvPicPr>
          <p:cNvPr id="4" name="Picture 3">
            <a:extLst>
              <a:ext uri="{FF2B5EF4-FFF2-40B4-BE49-F238E27FC236}">
                <a16:creationId xmlns:a16="http://schemas.microsoft.com/office/drawing/2014/main" id="{FA462F59-D722-2D47-8582-7C75F7FD7E51}"/>
              </a:ext>
            </a:extLst>
          </p:cNvPr>
          <p:cNvPicPr>
            <a:picLocks noChangeAspect="1"/>
          </p:cNvPicPr>
          <p:nvPr/>
        </p:nvPicPr>
        <p:blipFill>
          <a:blip r:embed="rId2"/>
          <a:stretch>
            <a:fillRect/>
          </a:stretch>
        </p:blipFill>
        <p:spPr>
          <a:xfrm>
            <a:off x="867600" y="2284482"/>
            <a:ext cx="5867400" cy="839718"/>
          </a:xfrm>
          <a:prstGeom prst="rect">
            <a:avLst/>
          </a:prstGeom>
        </p:spPr>
      </p:pic>
    </p:spTree>
    <p:extLst>
      <p:ext uri="{BB962C8B-B14F-4D97-AF65-F5344CB8AC3E}">
        <p14:creationId xmlns:p14="http://schemas.microsoft.com/office/powerpoint/2010/main" val="1079686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391F-963B-1443-874A-22C4997732EB}"/>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6E11BBB6-B4E5-D547-A5E1-7172A53EC83E}"/>
              </a:ext>
            </a:extLst>
          </p:cNvPr>
          <p:cNvSpPr>
            <a:spLocks noGrp="1"/>
          </p:cNvSpPr>
          <p:nvPr>
            <p:ph idx="1"/>
          </p:nvPr>
        </p:nvSpPr>
        <p:spPr>
          <a:xfrm>
            <a:off x="457200" y="1600200"/>
            <a:ext cx="8839200" cy="5257800"/>
          </a:xfrm>
        </p:spPr>
        <p:txBody>
          <a:bodyPr/>
          <a:lstStyle/>
          <a:p>
            <a:r>
              <a:rPr lang="en-CN" dirty="0">
                <a:solidFill>
                  <a:srgbClr val="00B0F0"/>
                </a:solidFill>
              </a:rPr>
              <a:t>Gather</a:t>
            </a:r>
            <a:r>
              <a:rPr lang="en-CN" dirty="0"/>
              <a:t>                                              fetch the vector whose elements are at the addresses given by adding a base address to the offsets given in the index vector;                                     </a:t>
            </a:r>
          </a:p>
          <a:p>
            <a:r>
              <a:rPr lang="en-CN" dirty="0">
                <a:solidFill>
                  <a:srgbClr val="00B0F0"/>
                </a:solidFill>
              </a:rPr>
              <a:t>Scatter</a:t>
            </a:r>
            <a:r>
              <a:rPr lang="en-CN" dirty="0"/>
              <a:t>                                               store and expand the dense vector results from the result vector registor to memory using the same index vector;</a:t>
            </a:r>
          </a:p>
        </p:txBody>
      </p:sp>
    </p:spTree>
    <p:extLst>
      <p:ext uri="{BB962C8B-B14F-4D97-AF65-F5344CB8AC3E}">
        <p14:creationId xmlns:p14="http://schemas.microsoft.com/office/powerpoint/2010/main" val="3341245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391F-963B-1443-874A-22C4997732EB}"/>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6E11BBB6-B4E5-D547-A5E1-7172A53EC83E}"/>
              </a:ext>
            </a:extLst>
          </p:cNvPr>
          <p:cNvSpPr>
            <a:spLocks noGrp="1"/>
          </p:cNvSpPr>
          <p:nvPr>
            <p:ph idx="1"/>
          </p:nvPr>
        </p:nvSpPr>
        <p:spPr>
          <a:xfrm>
            <a:off x="457200" y="1600200"/>
            <a:ext cx="8839200" cy="5257800"/>
          </a:xfrm>
        </p:spPr>
        <p:txBody>
          <a:bodyPr/>
          <a:lstStyle/>
          <a:p>
            <a:r>
              <a:rPr lang="en-CN" dirty="0">
                <a:solidFill>
                  <a:srgbClr val="00B0F0"/>
                </a:solidFill>
              </a:rPr>
              <a:t>vldx</a:t>
            </a:r>
            <a:r>
              <a:rPr lang="en-CN" dirty="0"/>
              <a:t>                                              instruction to load vector indexed or gather                                     </a:t>
            </a:r>
          </a:p>
          <a:p>
            <a:r>
              <a:rPr lang="en-CN" dirty="0">
                <a:solidFill>
                  <a:srgbClr val="00B0F0"/>
                </a:solidFill>
              </a:rPr>
              <a:t>vstx</a:t>
            </a:r>
            <a:r>
              <a:rPr lang="en-CN" dirty="0"/>
              <a:t>                                               instruction to store vector indexed or scatter</a:t>
            </a:r>
          </a:p>
        </p:txBody>
      </p:sp>
    </p:spTree>
    <p:extLst>
      <p:ext uri="{BB962C8B-B14F-4D97-AF65-F5344CB8AC3E}">
        <p14:creationId xmlns:p14="http://schemas.microsoft.com/office/powerpoint/2010/main" val="4090004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3AF7-7029-314E-84DB-247213A9808A}"/>
              </a:ext>
            </a:extLst>
          </p:cNvPr>
          <p:cNvSpPr>
            <a:spLocks noGrp="1"/>
          </p:cNvSpPr>
          <p:nvPr>
            <p:ph type="title"/>
          </p:nvPr>
        </p:nvSpPr>
        <p:spPr/>
        <p:txBody>
          <a:bodyPr/>
          <a:lstStyle/>
          <a:p>
            <a:r>
              <a:rPr lang="en-CN" dirty="0"/>
              <a:t>Gather-Scatter</a:t>
            </a:r>
          </a:p>
        </p:txBody>
      </p:sp>
      <p:sp>
        <p:nvSpPr>
          <p:cNvPr id="3" name="Content Placeholder 2">
            <a:extLst>
              <a:ext uri="{FF2B5EF4-FFF2-40B4-BE49-F238E27FC236}">
                <a16:creationId xmlns:a16="http://schemas.microsoft.com/office/drawing/2014/main" id="{D54ED990-F14F-4A4E-B1DF-54469B194BE1}"/>
              </a:ext>
            </a:extLst>
          </p:cNvPr>
          <p:cNvSpPr>
            <a:spLocks noGrp="1"/>
          </p:cNvSpPr>
          <p:nvPr>
            <p:ph idx="1"/>
          </p:nvPr>
        </p:nvSpPr>
        <p:spPr/>
        <p:txBody>
          <a:bodyPr/>
          <a:lstStyle/>
          <a:p>
            <a:r>
              <a:rPr lang="en-US" dirty="0"/>
              <a:t>S</a:t>
            </a:r>
            <a:r>
              <a:rPr lang="en-CN" dirty="0"/>
              <a:t>parse matrices using index vectors</a:t>
            </a:r>
          </a:p>
          <a:p>
            <a:pPr marL="0" indent="0">
              <a:buNone/>
            </a:pPr>
            <a:endParaRPr lang="en-CN" dirty="0"/>
          </a:p>
          <a:p>
            <a:pPr marL="0" indent="0">
              <a:buNone/>
            </a:pPr>
            <a:endParaRPr lang="en-CN" dirty="0"/>
          </a:p>
          <a:p>
            <a:r>
              <a:rPr lang="en-US" dirty="0"/>
              <a:t>RV64V code</a:t>
            </a:r>
            <a:endParaRPr lang="en-CN" dirty="0"/>
          </a:p>
        </p:txBody>
      </p:sp>
      <p:pic>
        <p:nvPicPr>
          <p:cNvPr id="4" name="Picture 3">
            <a:extLst>
              <a:ext uri="{FF2B5EF4-FFF2-40B4-BE49-F238E27FC236}">
                <a16:creationId xmlns:a16="http://schemas.microsoft.com/office/drawing/2014/main" id="{FA462F59-D722-2D47-8582-7C75F7FD7E51}"/>
              </a:ext>
            </a:extLst>
          </p:cNvPr>
          <p:cNvPicPr>
            <a:picLocks noChangeAspect="1"/>
          </p:cNvPicPr>
          <p:nvPr/>
        </p:nvPicPr>
        <p:blipFill>
          <a:blip r:embed="rId3"/>
          <a:stretch>
            <a:fillRect/>
          </a:stretch>
        </p:blipFill>
        <p:spPr>
          <a:xfrm>
            <a:off x="867600" y="2284482"/>
            <a:ext cx="5867400" cy="839718"/>
          </a:xfrm>
          <a:prstGeom prst="rect">
            <a:avLst/>
          </a:prstGeom>
        </p:spPr>
      </p:pic>
      <p:pic>
        <p:nvPicPr>
          <p:cNvPr id="5" name="Picture 4">
            <a:extLst>
              <a:ext uri="{FF2B5EF4-FFF2-40B4-BE49-F238E27FC236}">
                <a16:creationId xmlns:a16="http://schemas.microsoft.com/office/drawing/2014/main" id="{ACC5BD98-4B72-EC4B-8FF6-0853ADB7D487}"/>
              </a:ext>
            </a:extLst>
          </p:cNvPr>
          <p:cNvPicPr>
            <a:picLocks noChangeAspect="1"/>
          </p:cNvPicPr>
          <p:nvPr/>
        </p:nvPicPr>
        <p:blipFill>
          <a:blip r:embed="rId4"/>
          <a:stretch>
            <a:fillRect/>
          </a:stretch>
        </p:blipFill>
        <p:spPr>
          <a:xfrm>
            <a:off x="867600" y="4034665"/>
            <a:ext cx="8276400" cy="2747135"/>
          </a:xfrm>
          <a:prstGeom prst="rect">
            <a:avLst/>
          </a:prstGeom>
        </p:spPr>
      </p:pic>
      <p:sp>
        <p:nvSpPr>
          <p:cNvPr id="6" name="Rounded Rectangle 5">
            <a:extLst>
              <a:ext uri="{FF2B5EF4-FFF2-40B4-BE49-F238E27FC236}">
                <a16:creationId xmlns:a16="http://schemas.microsoft.com/office/drawing/2014/main" id="{19D0999B-31EB-6349-9988-55A99678E142}"/>
              </a:ext>
            </a:extLst>
          </p:cNvPr>
          <p:cNvSpPr/>
          <p:nvPr/>
        </p:nvSpPr>
        <p:spPr>
          <a:xfrm>
            <a:off x="4114800" y="4648200"/>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4FB340AF-FF76-AC46-BFB0-0019DE93B3B2}"/>
              </a:ext>
            </a:extLst>
          </p:cNvPr>
          <p:cNvSpPr/>
          <p:nvPr/>
        </p:nvSpPr>
        <p:spPr>
          <a:xfrm>
            <a:off x="4114800" y="5368165"/>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FFBAE032-9059-B647-B714-730C269F942F}"/>
              </a:ext>
            </a:extLst>
          </p:cNvPr>
          <p:cNvSpPr/>
          <p:nvPr/>
        </p:nvSpPr>
        <p:spPr>
          <a:xfrm>
            <a:off x="4114800" y="6120872"/>
            <a:ext cx="152400" cy="381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a:extLst>
              <a:ext uri="{FF2B5EF4-FFF2-40B4-BE49-F238E27FC236}">
                <a16:creationId xmlns:a16="http://schemas.microsoft.com/office/drawing/2014/main" id="{EF31B03D-32C5-0644-ADDB-F7B2ACB42CB5}"/>
              </a:ext>
            </a:extLst>
          </p:cNvPr>
          <p:cNvPicPr>
            <a:picLocks noChangeAspect="1"/>
          </p:cNvPicPr>
          <p:nvPr/>
        </p:nvPicPr>
        <p:blipFill>
          <a:blip r:embed="rId5"/>
          <a:stretch>
            <a:fillRect/>
          </a:stretch>
        </p:blipFill>
        <p:spPr>
          <a:xfrm>
            <a:off x="875034" y="5414233"/>
            <a:ext cx="820006" cy="334932"/>
          </a:xfrm>
          <a:prstGeom prst="rect">
            <a:avLst/>
          </a:prstGeom>
        </p:spPr>
      </p:pic>
      <p:sp>
        <p:nvSpPr>
          <p:cNvPr id="10" name="Content Placeholder 2">
            <a:extLst>
              <a:ext uri="{FF2B5EF4-FFF2-40B4-BE49-F238E27FC236}">
                <a16:creationId xmlns:a16="http://schemas.microsoft.com/office/drawing/2014/main" id="{B5939F09-6380-618B-ED97-6EFB392D1D74}"/>
              </a:ext>
            </a:extLst>
          </p:cNvPr>
          <p:cNvSpPr txBox="1">
            <a:spLocks/>
          </p:cNvSpPr>
          <p:nvPr/>
        </p:nvSpPr>
        <p:spPr bwMode="auto">
          <a:xfrm>
            <a:off x="4800600" y="3099764"/>
            <a:ext cx="3352800" cy="51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2600" kern="0" dirty="0">
                <a:solidFill>
                  <a:srgbClr val="00B0F0"/>
                </a:solidFill>
              </a:rPr>
              <a:t>x</a:t>
            </a:r>
            <a:r>
              <a:rPr lang="en-CN" sz="2600" kern="0" dirty="0">
                <a:solidFill>
                  <a:srgbClr val="00B0F0"/>
                </a:solidFill>
              </a:rPr>
              <a:t>5, x6: A, C</a:t>
            </a:r>
          </a:p>
        </p:txBody>
      </p:sp>
      <p:sp>
        <p:nvSpPr>
          <p:cNvPr id="11" name="Content Placeholder 2">
            <a:extLst>
              <a:ext uri="{FF2B5EF4-FFF2-40B4-BE49-F238E27FC236}">
                <a16:creationId xmlns:a16="http://schemas.microsoft.com/office/drawing/2014/main" id="{387165D5-F734-CF43-8A2E-4E2B76EAD18C}"/>
              </a:ext>
            </a:extLst>
          </p:cNvPr>
          <p:cNvSpPr txBox="1">
            <a:spLocks/>
          </p:cNvSpPr>
          <p:nvPr/>
        </p:nvSpPr>
        <p:spPr bwMode="auto">
          <a:xfrm>
            <a:off x="4800600" y="3505200"/>
            <a:ext cx="3352800" cy="57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CN" sz="2600" kern="0" dirty="0">
                <a:solidFill>
                  <a:srgbClr val="00B0F0"/>
                </a:solidFill>
              </a:rPr>
              <a:t>x7, x28: K, M</a:t>
            </a:r>
          </a:p>
        </p:txBody>
      </p:sp>
    </p:spTree>
    <p:extLst>
      <p:ext uri="{BB962C8B-B14F-4D97-AF65-F5344CB8AC3E}">
        <p14:creationId xmlns:p14="http://schemas.microsoft.com/office/powerpoint/2010/main" val="235754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how to vectorize program?</a:t>
            </a:r>
            <a:br>
              <a:rPr lang="en-US" altLang="zh-CN" dirty="0"/>
            </a:br>
            <a:endParaRPr lang="en-US" altLang="zh-CN" dirty="0"/>
          </a:p>
        </p:txBody>
      </p:sp>
    </p:spTree>
    <p:extLst>
      <p:ext uri="{BB962C8B-B14F-4D97-AF65-F5344CB8AC3E}">
        <p14:creationId xmlns:p14="http://schemas.microsoft.com/office/powerpoint/2010/main" val="217388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91440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 </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Vector Architecture</a:t>
            </a:r>
          </a:p>
        </p:txBody>
      </p:sp>
    </p:spTree>
    <p:extLst>
      <p:ext uri="{BB962C8B-B14F-4D97-AF65-F5344CB8AC3E}">
        <p14:creationId xmlns:p14="http://schemas.microsoft.com/office/powerpoint/2010/main" val="48098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69C31-60C4-8F48-95D7-B4B20EC262DE}"/>
              </a:ext>
            </a:extLst>
          </p:cNvPr>
          <p:cNvPicPr>
            <a:picLocks noChangeAspect="1"/>
          </p:cNvPicPr>
          <p:nvPr/>
        </p:nvPicPr>
        <p:blipFill>
          <a:blip r:embed="rId3"/>
          <a:stretch>
            <a:fillRect/>
          </a:stretch>
        </p:blipFill>
        <p:spPr>
          <a:xfrm>
            <a:off x="1066800" y="1721818"/>
            <a:ext cx="7467600" cy="5136182"/>
          </a:xfrm>
          <a:prstGeom prst="rect">
            <a:avLst/>
          </a:prstGeom>
        </p:spPr>
      </p:pic>
      <p:sp>
        <p:nvSpPr>
          <p:cNvPr id="2" name="Title 1">
            <a:extLst>
              <a:ext uri="{FF2B5EF4-FFF2-40B4-BE49-F238E27FC236}">
                <a16:creationId xmlns:a16="http://schemas.microsoft.com/office/drawing/2014/main" id="{08EA6010-9261-3B49-86C7-CAC65BFB2264}"/>
              </a:ext>
            </a:extLst>
          </p:cNvPr>
          <p:cNvSpPr>
            <a:spLocks noGrp="1"/>
          </p:cNvSpPr>
          <p:nvPr>
            <p:ph type="title"/>
          </p:nvPr>
        </p:nvSpPr>
        <p:spPr/>
        <p:txBody>
          <a:bodyPr/>
          <a:lstStyle/>
          <a:p>
            <a:r>
              <a:rPr lang="en-CN" dirty="0"/>
              <a:t>Programming Vector Arch</a:t>
            </a:r>
          </a:p>
        </p:txBody>
      </p:sp>
      <p:sp>
        <p:nvSpPr>
          <p:cNvPr id="5" name="Content Placeholder 2">
            <a:extLst>
              <a:ext uri="{FF2B5EF4-FFF2-40B4-BE49-F238E27FC236}">
                <a16:creationId xmlns:a16="http://schemas.microsoft.com/office/drawing/2014/main" id="{74745141-94E8-5C41-95A7-B58815DFC3BA}"/>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improve program using compiler hints to</a:t>
            </a:r>
          </a:p>
        </p:txBody>
      </p:sp>
      <p:sp>
        <p:nvSpPr>
          <p:cNvPr id="8" name="Content Placeholder 2">
            <a:extLst>
              <a:ext uri="{FF2B5EF4-FFF2-40B4-BE49-F238E27FC236}">
                <a16:creationId xmlns:a16="http://schemas.microsoft.com/office/drawing/2014/main" id="{48199F9B-8DE5-0B4E-AEE9-D2EF317B4ACE}"/>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vectorize more</a:t>
            </a:r>
          </a:p>
        </p:txBody>
      </p:sp>
    </p:spTree>
    <p:extLst>
      <p:ext uri="{BB962C8B-B14F-4D97-AF65-F5344CB8AC3E}">
        <p14:creationId xmlns:p14="http://schemas.microsoft.com/office/powerpoint/2010/main" val="1063848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p>
          <a:p>
            <a:pPr eaLnBrk="1" hangingPunct="1">
              <a:buFontTx/>
              <a:buNone/>
              <a:defRPr/>
            </a:pPr>
            <a:r>
              <a:rPr lang="en-US" altLang="zh-CN" kern="0" dirty="0">
                <a:solidFill>
                  <a:schemeClr val="bg1"/>
                </a:solidFill>
              </a:rPr>
              <a:t>Vector Architecture</a:t>
            </a:r>
          </a:p>
          <a:p>
            <a:pPr eaLnBrk="1" hangingPunct="1">
              <a:buFontTx/>
              <a:buNone/>
              <a:defRPr/>
            </a:pPr>
            <a:r>
              <a:rPr lang="en-US" altLang="zh-CN" kern="0" dirty="0">
                <a:solidFill>
                  <a:schemeClr val="bg1"/>
                </a:solidFill>
              </a:rPr>
              <a:t>Multimedia SIMD</a:t>
            </a:r>
          </a:p>
          <a:p>
            <a:pPr eaLnBrk="1" hangingPunct="1">
              <a:buFontTx/>
              <a:buNone/>
              <a:defRPr/>
            </a:pPr>
            <a:r>
              <a:rPr lang="en-US" altLang="zh-CN" kern="0" dirty="0">
                <a:solidFill>
                  <a:srgbClr val="00B0F0"/>
                </a:solidFill>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Vector Architecture</a:t>
            </a:r>
          </a:p>
        </p:txBody>
      </p:sp>
      <p:sp>
        <p:nvSpPr>
          <p:cNvPr id="5" name="Title 1">
            <a:extLst>
              <a:ext uri="{FF2B5EF4-FFF2-40B4-BE49-F238E27FC236}">
                <a16:creationId xmlns:a16="http://schemas.microsoft.com/office/drawing/2014/main" id="{D36BD265-F382-2041-9BA4-C330F45C9E80}"/>
              </a:ext>
            </a:extLst>
          </p:cNvPr>
          <p:cNvSpPr txBox="1">
            <a:spLocks/>
          </p:cNvSpPr>
          <p:nvPr/>
        </p:nvSpPr>
        <p:spPr bwMode="auto">
          <a:xfrm>
            <a:off x="-262800" y="39888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Multimedia SIMD</a:t>
            </a:r>
          </a:p>
        </p:txBody>
      </p:sp>
    </p:spTree>
    <p:extLst>
      <p:ext uri="{BB962C8B-B14F-4D97-AF65-F5344CB8AC3E}">
        <p14:creationId xmlns:p14="http://schemas.microsoft.com/office/powerpoint/2010/main" val="3361647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82ED8-8F49-E54E-91ED-C5299DF46B5E}"/>
              </a:ext>
            </a:extLst>
          </p:cNvPr>
          <p:cNvSpPr>
            <a:spLocks noGrp="1"/>
          </p:cNvSpPr>
          <p:nvPr>
            <p:ph idx="1"/>
          </p:nvPr>
        </p:nvSpPr>
        <p:spPr/>
        <p:txBody>
          <a:bodyPr/>
          <a:lstStyle/>
          <a:p>
            <a:r>
              <a:rPr lang="en-US" dirty="0"/>
              <a:t>Suit for short, fixed-length vectors 256-bit-wide example operations:</a:t>
            </a:r>
          </a:p>
          <a:p>
            <a:endParaRPr lang="en-US" dirty="0"/>
          </a:p>
          <a:p>
            <a:endParaRPr lang="en-US" dirty="0"/>
          </a:p>
          <a:p>
            <a:endParaRPr lang="en-US" dirty="0"/>
          </a:p>
          <a:p>
            <a:pPr marL="0" indent="0">
              <a:buNone/>
            </a:pPr>
            <a:endParaRPr lang="en-US" dirty="0"/>
          </a:p>
          <a:p>
            <a:r>
              <a:rPr lang="en-US" dirty="0">
                <a:solidFill>
                  <a:srgbClr val="00B0F0"/>
                </a:solidFill>
              </a:rPr>
              <a:t>Omissions:</a:t>
            </a:r>
            <a:r>
              <a:rPr lang="en-US" dirty="0"/>
              <a:t> vector length register, </a:t>
            </a:r>
            <a:r>
              <a:rPr lang="en-US" dirty="0" err="1"/>
              <a:t>strided</a:t>
            </a:r>
            <a:r>
              <a:rPr lang="en-US" dirty="0"/>
              <a:t> or gather/scatter data transfer instructions, and mask registers</a:t>
            </a:r>
            <a:endParaRPr lang="en-CN" dirty="0"/>
          </a:p>
        </p:txBody>
      </p:sp>
      <p:sp>
        <p:nvSpPr>
          <p:cNvPr id="4" name="Title 1">
            <a:extLst>
              <a:ext uri="{FF2B5EF4-FFF2-40B4-BE49-F238E27FC236}">
                <a16:creationId xmlns:a16="http://schemas.microsoft.com/office/drawing/2014/main" id="{EEBD5428-6483-4643-A792-FB9887ED6A95}"/>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Multimedia SIMD</a:t>
            </a:r>
          </a:p>
        </p:txBody>
      </p:sp>
      <p:pic>
        <p:nvPicPr>
          <p:cNvPr id="6" name="Picture 5">
            <a:extLst>
              <a:ext uri="{FF2B5EF4-FFF2-40B4-BE49-F238E27FC236}">
                <a16:creationId xmlns:a16="http://schemas.microsoft.com/office/drawing/2014/main" id="{CADDAB62-94F4-364D-9023-BBB48F2C2863}"/>
              </a:ext>
            </a:extLst>
          </p:cNvPr>
          <p:cNvPicPr>
            <a:picLocks noChangeAspect="1"/>
          </p:cNvPicPr>
          <p:nvPr/>
        </p:nvPicPr>
        <p:blipFill>
          <a:blip r:embed="rId2"/>
          <a:stretch>
            <a:fillRect/>
          </a:stretch>
        </p:blipFill>
        <p:spPr>
          <a:xfrm>
            <a:off x="903600" y="2692400"/>
            <a:ext cx="8229600" cy="2336800"/>
          </a:xfrm>
          <a:prstGeom prst="rect">
            <a:avLst/>
          </a:prstGeom>
        </p:spPr>
      </p:pic>
    </p:spTree>
    <p:extLst>
      <p:ext uri="{BB962C8B-B14F-4D97-AF65-F5344CB8AC3E}">
        <p14:creationId xmlns:p14="http://schemas.microsoft.com/office/powerpoint/2010/main" val="26152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39C4-4407-CA4E-AE3C-3280E952DE17}"/>
              </a:ext>
            </a:extLst>
          </p:cNvPr>
          <p:cNvSpPr>
            <a:spLocks noGrp="1"/>
          </p:cNvSpPr>
          <p:nvPr>
            <p:ph type="title"/>
          </p:nvPr>
        </p:nvSpPr>
        <p:spPr/>
        <p:txBody>
          <a:bodyPr/>
          <a:lstStyle/>
          <a:p>
            <a:r>
              <a:rPr lang="en-CN" dirty="0"/>
              <a:t>Multimedia SIMD</a:t>
            </a:r>
          </a:p>
        </p:txBody>
      </p:sp>
      <p:sp>
        <p:nvSpPr>
          <p:cNvPr id="3" name="Content Placeholder 2">
            <a:extLst>
              <a:ext uri="{FF2B5EF4-FFF2-40B4-BE49-F238E27FC236}">
                <a16:creationId xmlns:a16="http://schemas.microsoft.com/office/drawing/2014/main" id="{9A3D5AD4-05CF-8444-B4BD-833E8750C506}"/>
              </a:ext>
            </a:extLst>
          </p:cNvPr>
          <p:cNvSpPr>
            <a:spLocks noGrp="1"/>
          </p:cNvSpPr>
          <p:nvPr>
            <p:ph idx="1"/>
          </p:nvPr>
        </p:nvSpPr>
        <p:spPr>
          <a:xfrm>
            <a:off x="457200" y="1600200"/>
            <a:ext cx="9144000" cy="5257800"/>
          </a:xfrm>
        </p:spPr>
        <p:txBody>
          <a:bodyPr/>
          <a:lstStyle/>
          <a:p>
            <a:r>
              <a:rPr lang="en-CN" dirty="0"/>
              <a:t>RISC-V SIMD code for DAXPY:              256-bit SIMD multimedia instruciton;    </a:t>
            </a:r>
            <a:r>
              <a:rPr lang="en-CN" dirty="0">
                <a:solidFill>
                  <a:srgbClr val="00B0F0"/>
                </a:solidFill>
              </a:rPr>
              <a:t>.4D operates on 4 DP operarnds at once</a:t>
            </a:r>
            <a:r>
              <a:rPr lang="en-CN" dirty="0"/>
              <a:t>   </a:t>
            </a:r>
          </a:p>
        </p:txBody>
      </p:sp>
      <p:pic>
        <p:nvPicPr>
          <p:cNvPr id="4" name="Picture 3">
            <a:extLst>
              <a:ext uri="{FF2B5EF4-FFF2-40B4-BE49-F238E27FC236}">
                <a16:creationId xmlns:a16="http://schemas.microsoft.com/office/drawing/2014/main" id="{66914486-EE97-6446-9BA3-A17B73652AE1}"/>
              </a:ext>
            </a:extLst>
          </p:cNvPr>
          <p:cNvPicPr>
            <a:picLocks noChangeAspect="1"/>
          </p:cNvPicPr>
          <p:nvPr/>
        </p:nvPicPr>
        <p:blipFill>
          <a:blip r:embed="rId3"/>
          <a:stretch>
            <a:fillRect/>
          </a:stretch>
        </p:blipFill>
        <p:spPr>
          <a:xfrm>
            <a:off x="0" y="3102253"/>
            <a:ext cx="7543800" cy="3755747"/>
          </a:xfrm>
          <a:prstGeom prst="rect">
            <a:avLst/>
          </a:prstGeom>
        </p:spPr>
      </p:pic>
    </p:spTree>
    <p:extLst>
      <p:ext uri="{BB962C8B-B14F-4D97-AF65-F5344CB8AC3E}">
        <p14:creationId xmlns:p14="http://schemas.microsoft.com/office/powerpoint/2010/main" val="2120866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8C7C-FB51-824F-B298-4906E20A809E}"/>
              </a:ext>
            </a:extLst>
          </p:cNvPr>
          <p:cNvSpPr>
            <a:spLocks noGrp="1"/>
          </p:cNvSpPr>
          <p:nvPr>
            <p:ph type="title"/>
          </p:nvPr>
        </p:nvSpPr>
        <p:spPr/>
        <p:txBody>
          <a:bodyPr/>
          <a:lstStyle/>
          <a:p>
            <a:r>
              <a:rPr lang="en-CN" dirty="0"/>
              <a:t>Multimedia SIMD</a:t>
            </a:r>
          </a:p>
        </p:txBody>
      </p:sp>
      <p:sp>
        <p:nvSpPr>
          <p:cNvPr id="3" name="Content Placeholder 2">
            <a:extLst>
              <a:ext uri="{FF2B5EF4-FFF2-40B4-BE49-F238E27FC236}">
                <a16:creationId xmlns:a16="http://schemas.microsoft.com/office/drawing/2014/main" id="{12B6A64F-776E-4C47-AF0C-890245381BB8}"/>
              </a:ext>
            </a:extLst>
          </p:cNvPr>
          <p:cNvSpPr>
            <a:spLocks noGrp="1"/>
          </p:cNvSpPr>
          <p:nvPr>
            <p:ph idx="1"/>
          </p:nvPr>
        </p:nvSpPr>
        <p:spPr/>
        <p:txBody>
          <a:bodyPr/>
          <a:lstStyle/>
          <a:p>
            <a:r>
              <a:rPr lang="en-CN" dirty="0">
                <a:solidFill>
                  <a:srgbClr val="00B0F0"/>
                </a:solidFill>
              </a:rPr>
              <a:t>Roofline Visual Performance Model</a:t>
            </a:r>
            <a:r>
              <a:rPr lang="zh-CN" altLang="en-US" dirty="0"/>
              <a:t> </a:t>
            </a:r>
            <a:r>
              <a:rPr lang="en-US" altLang="zh-CN" dirty="0"/>
              <a:t>      correlate FP performance, memory performance, and arithmetic intensity in a two-dimensional graph</a:t>
            </a:r>
            <a:endParaRPr lang="en-CN" dirty="0"/>
          </a:p>
          <a:p>
            <a:r>
              <a:rPr lang="en-US" dirty="0">
                <a:solidFill>
                  <a:srgbClr val="00B0F0"/>
                </a:solidFill>
              </a:rPr>
              <a:t>Arithmetic intensity</a:t>
            </a:r>
            <a:r>
              <a:rPr lang="en-US" dirty="0"/>
              <a:t>                          ratio of FP operations per byte of memory accessed</a:t>
            </a:r>
            <a:endParaRPr lang="en-CN" dirty="0"/>
          </a:p>
        </p:txBody>
      </p:sp>
    </p:spTree>
    <p:extLst>
      <p:ext uri="{BB962C8B-B14F-4D97-AF65-F5344CB8AC3E}">
        <p14:creationId xmlns:p14="http://schemas.microsoft.com/office/powerpoint/2010/main" val="325888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6885A1-A6B3-4541-9C10-017D61E3519A}"/>
              </a:ext>
            </a:extLst>
          </p:cNvPr>
          <p:cNvPicPr>
            <a:picLocks noChangeAspect="1"/>
          </p:cNvPicPr>
          <p:nvPr/>
        </p:nvPicPr>
        <p:blipFill>
          <a:blip r:embed="rId3"/>
          <a:stretch>
            <a:fillRect/>
          </a:stretch>
        </p:blipFill>
        <p:spPr>
          <a:xfrm>
            <a:off x="228600" y="2473470"/>
            <a:ext cx="8686800" cy="4384530"/>
          </a:xfrm>
          <a:prstGeom prst="rect">
            <a:avLst/>
          </a:prstGeom>
        </p:spPr>
      </p:pic>
      <p:sp>
        <p:nvSpPr>
          <p:cNvPr id="2" name="Title 1">
            <a:extLst>
              <a:ext uri="{FF2B5EF4-FFF2-40B4-BE49-F238E27FC236}">
                <a16:creationId xmlns:a16="http://schemas.microsoft.com/office/drawing/2014/main" id="{CC5DED1A-C1D1-E348-8731-AB833708D55F}"/>
              </a:ext>
            </a:extLst>
          </p:cNvPr>
          <p:cNvSpPr>
            <a:spLocks noGrp="1"/>
          </p:cNvSpPr>
          <p:nvPr>
            <p:ph type="title"/>
          </p:nvPr>
        </p:nvSpPr>
        <p:spPr/>
        <p:txBody>
          <a:bodyPr/>
          <a:lstStyle/>
          <a:p>
            <a:r>
              <a:rPr lang="en-CN" dirty="0"/>
              <a:t>Multimedia SIMD</a:t>
            </a:r>
          </a:p>
        </p:txBody>
      </p:sp>
      <p:sp>
        <p:nvSpPr>
          <p:cNvPr id="3" name="Content Placeholder 2">
            <a:extLst>
              <a:ext uri="{FF2B5EF4-FFF2-40B4-BE49-F238E27FC236}">
                <a16:creationId xmlns:a16="http://schemas.microsoft.com/office/drawing/2014/main" id="{1A3FBD91-8B90-4D4F-955E-543E930C0955}"/>
              </a:ext>
            </a:extLst>
          </p:cNvPr>
          <p:cNvSpPr>
            <a:spLocks noGrp="1"/>
          </p:cNvSpPr>
          <p:nvPr>
            <p:ph idx="1"/>
          </p:nvPr>
        </p:nvSpPr>
        <p:spPr/>
        <p:txBody>
          <a:bodyPr/>
          <a:lstStyle/>
          <a:p>
            <a:r>
              <a:rPr lang="en-CN" dirty="0"/>
              <a:t>Stream benchmark for finding peak memory performance</a:t>
            </a:r>
          </a:p>
        </p:txBody>
      </p:sp>
      <p:sp>
        <p:nvSpPr>
          <p:cNvPr id="4" name="TextBox 3">
            <a:extLst>
              <a:ext uri="{FF2B5EF4-FFF2-40B4-BE49-F238E27FC236}">
                <a16:creationId xmlns:a16="http://schemas.microsoft.com/office/drawing/2014/main" id="{C1B4D4B4-FDAA-7F42-A177-E6F26C580497}"/>
              </a:ext>
            </a:extLst>
          </p:cNvPr>
          <p:cNvSpPr txBox="1"/>
          <p:nvPr/>
        </p:nvSpPr>
        <p:spPr>
          <a:xfrm rot="16200000">
            <a:off x="-228600" y="3526424"/>
            <a:ext cx="1143001" cy="338554"/>
          </a:xfrm>
          <a:prstGeom prst="rect">
            <a:avLst/>
          </a:prstGeom>
          <a:solidFill>
            <a:schemeClr val="bg1"/>
          </a:solidFill>
        </p:spPr>
        <p:txBody>
          <a:bodyPr wrap="square" rtlCol="0">
            <a:spAutoFit/>
          </a:bodyPr>
          <a:lstStyle/>
          <a:p>
            <a:r>
              <a:rPr lang="en-CN" sz="1600" dirty="0"/>
              <a:t>GFLOP/s</a:t>
            </a:r>
          </a:p>
        </p:txBody>
      </p:sp>
      <p:sp>
        <p:nvSpPr>
          <p:cNvPr id="6" name="TextBox 5">
            <a:extLst>
              <a:ext uri="{FF2B5EF4-FFF2-40B4-BE49-F238E27FC236}">
                <a16:creationId xmlns:a16="http://schemas.microsoft.com/office/drawing/2014/main" id="{CF97304C-BC4D-E244-A01B-86B4A9BA0C5E}"/>
              </a:ext>
            </a:extLst>
          </p:cNvPr>
          <p:cNvSpPr txBox="1"/>
          <p:nvPr/>
        </p:nvSpPr>
        <p:spPr>
          <a:xfrm rot="16200000">
            <a:off x="4245977" y="3526425"/>
            <a:ext cx="1143001" cy="338554"/>
          </a:xfrm>
          <a:prstGeom prst="rect">
            <a:avLst/>
          </a:prstGeom>
          <a:solidFill>
            <a:schemeClr val="bg1"/>
          </a:solidFill>
        </p:spPr>
        <p:txBody>
          <a:bodyPr wrap="square" rtlCol="0">
            <a:spAutoFit/>
          </a:bodyPr>
          <a:lstStyle/>
          <a:p>
            <a:r>
              <a:rPr lang="en-CN" sz="1600" dirty="0"/>
              <a:t>GFLOP/s</a:t>
            </a:r>
          </a:p>
        </p:txBody>
      </p:sp>
      <p:sp>
        <p:nvSpPr>
          <p:cNvPr id="7" name="TextBox 6">
            <a:extLst>
              <a:ext uri="{FF2B5EF4-FFF2-40B4-BE49-F238E27FC236}">
                <a16:creationId xmlns:a16="http://schemas.microsoft.com/office/drawing/2014/main" id="{449E273F-69A2-0246-9541-865BC02D5D3C}"/>
              </a:ext>
            </a:extLst>
          </p:cNvPr>
          <p:cNvSpPr txBox="1"/>
          <p:nvPr/>
        </p:nvSpPr>
        <p:spPr>
          <a:xfrm rot="16200000">
            <a:off x="-249823" y="3526424"/>
            <a:ext cx="1143001" cy="338554"/>
          </a:xfrm>
          <a:prstGeom prst="rect">
            <a:avLst/>
          </a:prstGeom>
          <a:solidFill>
            <a:schemeClr val="bg1"/>
          </a:solidFill>
        </p:spPr>
        <p:txBody>
          <a:bodyPr wrap="square" rtlCol="0">
            <a:spAutoFit/>
          </a:bodyPr>
          <a:lstStyle/>
          <a:p>
            <a:r>
              <a:rPr lang="en-CN" sz="1600" dirty="0"/>
              <a:t>GFLOP/s</a:t>
            </a:r>
          </a:p>
        </p:txBody>
      </p:sp>
      <p:sp>
        <p:nvSpPr>
          <p:cNvPr id="8" name="TextBox 7">
            <a:extLst>
              <a:ext uri="{FF2B5EF4-FFF2-40B4-BE49-F238E27FC236}">
                <a16:creationId xmlns:a16="http://schemas.microsoft.com/office/drawing/2014/main" id="{8C0B41F4-49E1-7548-A1B6-A73CFD5F3694}"/>
              </a:ext>
            </a:extLst>
          </p:cNvPr>
          <p:cNvSpPr txBox="1"/>
          <p:nvPr/>
        </p:nvSpPr>
        <p:spPr>
          <a:xfrm rot="16200000">
            <a:off x="4245977" y="3526425"/>
            <a:ext cx="1143001" cy="338554"/>
          </a:xfrm>
          <a:prstGeom prst="rect">
            <a:avLst/>
          </a:prstGeom>
          <a:solidFill>
            <a:schemeClr val="bg1"/>
          </a:solidFill>
        </p:spPr>
        <p:txBody>
          <a:bodyPr wrap="square" rtlCol="0">
            <a:spAutoFit/>
          </a:bodyPr>
          <a:lstStyle/>
          <a:p>
            <a:r>
              <a:rPr lang="en-CN" sz="1600" dirty="0"/>
              <a:t>GFLOP/s</a:t>
            </a:r>
          </a:p>
        </p:txBody>
      </p:sp>
    </p:spTree>
    <p:extLst>
      <p:ext uri="{BB962C8B-B14F-4D97-AF65-F5344CB8AC3E}">
        <p14:creationId xmlns:p14="http://schemas.microsoft.com/office/powerpoint/2010/main" val="3359740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4D5AB2-720E-D64F-A964-762826777803}"/>
              </a:ext>
            </a:extLst>
          </p:cNvPr>
          <p:cNvPicPr>
            <a:picLocks noChangeAspect="1"/>
          </p:cNvPicPr>
          <p:nvPr/>
        </p:nvPicPr>
        <p:blipFill>
          <a:blip r:embed="rId3"/>
          <a:stretch>
            <a:fillRect/>
          </a:stretch>
        </p:blipFill>
        <p:spPr>
          <a:xfrm>
            <a:off x="228600" y="2473470"/>
            <a:ext cx="8686800" cy="4384530"/>
          </a:xfrm>
          <a:prstGeom prst="rect">
            <a:avLst/>
          </a:prstGeom>
        </p:spPr>
      </p:pic>
      <p:sp>
        <p:nvSpPr>
          <p:cNvPr id="2" name="Title 1">
            <a:extLst>
              <a:ext uri="{FF2B5EF4-FFF2-40B4-BE49-F238E27FC236}">
                <a16:creationId xmlns:a16="http://schemas.microsoft.com/office/drawing/2014/main" id="{CC5DED1A-C1D1-E348-8731-AB833708D55F}"/>
              </a:ext>
            </a:extLst>
          </p:cNvPr>
          <p:cNvSpPr>
            <a:spLocks noGrp="1"/>
          </p:cNvSpPr>
          <p:nvPr>
            <p:ph type="title"/>
          </p:nvPr>
        </p:nvSpPr>
        <p:spPr/>
        <p:txBody>
          <a:bodyPr/>
          <a:lstStyle/>
          <a:p>
            <a:r>
              <a:rPr lang="en-CN" dirty="0"/>
              <a:t>Multimedia SIMD</a:t>
            </a:r>
          </a:p>
        </p:txBody>
      </p:sp>
      <p:pic>
        <p:nvPicPr>
          <p:cNvPr id="5" name="Picture 4">
            <a:extLst>
              <a:ext uri="{FF2B5EF4-FFF2-40B4-BE49-F238E27FC236}">
                <a16:creationId xmlns:a16="http://schemas.microsoft.com/office/drawing/2014/main" id="{0EBC75CD-3078-CF45-AE52-B6FED232C4BA}"/>
              </a:ext>
            </a:extLst>
          </p:cNvPr>
          <p:cNvPicPr>
            <a:picLocks noChangeAspect="1"/>
          </p:cNvPicPr>
          <p:nvPr/>
        </p:nvPicPr>
        <p:blipFill>
          <a:blip r:embed="rId4"/>
          <a:stretch>
            <a:fillRect/>
          </a:stretch>
        </p:blipFill>
        <p:spPr>
          <a:xfrm>
            <a:off x="76200" y="1447800"/>
            <a:ext cx="8991600" cy="909378"/>
          </a:xfrm>
          <a:prstGeom prst="rect">
            <a:avLst/>
          </a:prstGeom>
          <a:effectLst>
            <a:glow rad="228600">
              <a:srgbClr val="92D050">
                <a:alpha val="40000"/>
              </a:srgbClr>
            </a:glow>
          </a:effectLst>
        </p:spPr>
      </p:pic>
      <p:sp>
        <p:nvSpPr>
          <p:cNvPr id="7" name="TextBox 6">
            <a:extLst>
              <a:ext uri="{FF2B5EF4-FFF2-40B4-BE49-F238E27FC236}">
                <a16:creationId xmlns:a16="http://schemas.microsoft.com/office/drawing/2014/main" id="{632106D0-4E5D-2F4C-9020-BAFB5B803959}"/>
              </a:ext>
            </a:extLst>
          </p:cNvPr>
          <p:cNvSpPr txBox="1"/>
          <p:nvPr/>
        </p:nvSpPr>
        <p:spPr>
          <a:xfrm rot="16200000">
            <a:off x="-249823" y="3526424"/>
            <a:ext cx="1143001" cy="338554"/>
          </a:xfrm>
          <a:prstGeom prst="rect">
            <a:avLst/>
          </a:prstGeom>
          <a:solidFill>
            <a:schemeClr val="bg1"/>
          </a:solidFill>
        </p:spPr>
        <p:txBody>
          <a:bodyPr wrap="square" rtlCol="0">
            <a:spAutoFit/>
          </a:bodyPr>
          <a:lstStyle/>
          <a:p>
            <a:r>
              <a:rPr lang="en-CN" sz="1600" dirty="0"/>
              <a:t>GFLOP/s</a:t>
            </a:r>
          </a:p>
        </p:txBody>
      </p:sp>
      <p:sp>
        <p:nvSpPr>
          <p:cNvPr id="8" name="TextBox 7">
            <a:extLst>
              <a:ext uri="{FF2B5EF4-FFF2-40B4-BE49-F238E27FC236}">
                <a16:creationId xmlns:a16="http://schemas.microsoft.com/office/drawing/2014/main" id="{86FA3C86-0971-B242-B224-0536885494DD}"/>
              </a:ext>
            </a:extLst>
          </p:cNvPr>
          <p:cNvSpPr txBox="1"/>
          <p:nvPr/>
        </p:nvSpPr>
        <p:spPr>
          <a:xfrm rot="16200000">
            <a:off x="4245977" y="3526425"/>
            <a:ext cx="1143001" cy="338554"/>
          </a:xfrm>
          <a:prstGeom prst="rect">
            <a:avLst/>
          </a:prstGeom>
          <a:solidFill>
            <a:schemeClr val="bg1"/>
          </a:solidFill>
        </p:spPr>
        <p:txBody>
          <a:bodyPr wrap="square" rtlCol="0">
            <a:spAutoFit/>
          </a:bodyPr>
          <a:lstStyle/>
          <a:p>
            <a:r>
              <a:rPr lang="en-CN" sz="1600" dirty="0"/>
              <a:t>GFLOP/s</a:t>
            </a:r>
          </a:p>
        </p:txBody>
      </p:sp>
    </p:spTree>
    <p:extLst>
      <p:ext uri="{BB962C8B-B14F-4D97-AF65-F5344CB8AC3E}">
        <p14:creationId xmlns:p14="http://schemas.microsoft.com/office/powerpoint/2010/main" val="1654583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ctrTitle"/>
          </p:nvPr>
        </p:nvSpPr>
        <p:spPr>
          <a:xfrm>
            <a:off x="0" y="2130425"/>
            <a:ext cx="9144000" cy="1908175"/>
          </a:xfrm>
        </p:spPr>
        <p:txBody>
          <a:bodyPr/>
          <a:lstStyle/>
          <a:p>
            <a:pPr algn="l" eaLnBrk="1" hangingPunct="1"/>
            <a:r>
              <a:rPr lang="en-US" altLang="zh-CN" dirty="0"/>
              <a:t>Data-Level Parallelism</a:t>
            </a:r>
            <a:br>
              <a:rPr lang="en-US" altLang="zh-CN" dirty="0"/>
            </a:br>
            <a:endParaRPr lang="en-US" altLang="zh-CN" dirty="0"/>
          </a:p>
        </p:txBody>
      </p:sp>
      <p:sp>
        <p:nvSpPr>
          <p:cNvPr id="3" name="Content Placeholder 2">
            <a:extLst>
              <a:ext uri="{FF2B5EF4-FFF2-40B4-BE49-F238E27FC236}">
                <a16:creationId xmlns:a16="http://schemas.microsoft.com/office/drawing/2014/main" id="{679C1EE6-9FF1-4C4D-B36B-CCCA70CE39CE}"/>
              </a:ext>
            </a:extLst>
          </p:cNvPr>
          <p:cNvSpPr txBox="1">
            <a:spLocks/>
          </p:cNvSpPr>
          <p:nvPr/>
        </p:nvSpPr>
        <p:spPr bwMode="auto">
          <a:xfrm>
            <a:off x="0" y="2512799"/>
            <a:ext cx="9144000" cy="35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endParaRPr lang="en-US" altLang="zh-CN" kern="0" dirty="0"/>
          </a:p>
          <a:p>
            <a:pPr eaLnBrk="1" hangingPunct="1">
              <a:buFontTx/>
              <a:buNone/>
              <a:defRPr/>
            </a:pPr>
            <a:r>
              <a:rPr lang="en-US" altLang="zh-CN" kern="0" dirty="0">
                <a:solidFill>
                  <a:srgbClr val="00B0F0"/>
                </a:solidFill>
              </a:rPr>
              <a:t>example architectures:</a:t>
            </a:r>
          </a:p>
          <a:p>
            <a:pPr eaLnBrk="1" hangingPunct="1">
              <a:buFontTx/>
              <a:buNone/>
              <a:defRPr/>
            </a:pPr>
            <a:r>
              <a:rPr lang="en-US" altLang="zh-CN" kern="0" dirty="0">
                <a:solidFill>
                  <a:schemeClr val="bg1"/>
                </a:solidFill>
              </a:rPr>
              <a:t>Vector Architecture</a:t>
            </a:r>
          </a:p>
          <a:p>
            <a:pPr eaLnBrk="1" hangingPunct="1">
              <a:buFontTx/>
              <a:buNone/>
              <a:defRPr/>
            </a:pPr>
            <a:r>
              <a:rPr lang="en-US" altLang="zh-CN" kern="0" dirty="0">
                <a:solidFill>
                  <a:schemeClr val="bg1"/>
                </a:solidFill>
              </a:rPr>
              <a:t>Multimedia SIMD</a:t>
            </a:r>
          </a:p>
          <a:p>
            <a:pPr eaLnBrk="1" hangingPunct="1">
              <a:buFontTx/>
              <a:buNone/>
              <a:defRPr/>
            </a:pPr>
            <a:r>
              <a:rPr lang="en-US" altLang="zh-CN" kern="0" dirty="0">
                <a:solidFill>
                  <a:schemeClr val="bg1"/>
                </a:solidFill>
              </a:rPr>
              <a:t>GPU</a:t>
            </a:r>
          </a:p>
        </p:txBody>
      </p:sp>
      <p:sp>
        <p:nvSpPr>
          <p:cNvPr id="4" name="Title 1">
            <a:extLst>
              <a:ext uri="{FF2B5EF4-FFF2-40B4-BE49-F238E27FC236}">
                <a16:creationId xmlns:a16="http://schemas.microsoft.com/office/drawing/2014/main" id="{B9929B30-F4DC-4E46-B9EA-B61B6F4FAECB}"/>
              </a:ext>
            </a:extLst>
          </p:cNvPr>
          <p:cNvSpPr txBox="1">
            <a:spLocks/>
          </p:cNvSpPr>
          <p:nvPr/>
        </p:nvSpPr>
        <p:spPr bwMode="auto">
          <a:xfrm>
            <a:off x="-36000" y="340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Vector Architecture</a:t>
            </a:r>
          </a:p>
        </p:txBody>
      </p:sp>
      <p:sp>
        <p:nvSpPr>
          <p:cNvPr id="5" name="Title 1">
            <a:extLst>
              <a:ext uri="{FF2B5EF4-FFF2-40B4-BE49-F238E27FC236}">
                <a16:creationId xmlns:a16="http://schemas.microsoft.com/office/drawing/2014/main" id="{D36BD265-F382-2041-9BA4-C330F45C9E80}"/>
              </a:ext>
            </a:extLst>
          </p:cNvPr>
          <p:cNvSpPr txBox="1">
            <a:spLocks/>
          </p:cNvSpPr>
          <p:nvPr/>
        </p:nvSpPr>
        <p:spPr bwMode="auto">
          <a:xfrm>
            <a:off x="-262800" y="39888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sz="3200" b="0" kern="0" dirty="0">
                <a:solidFill>
                  <a:srgbClr val="00B0F0"/>
                </a:solidFill>
              </a:rPr>
              <a:t>Multimedia SIMD</a:t>
            </a:r>
          </a:p>
        </p:txBody>
      </p:sp>
      <p:sp>
        <p:nvSpPr>
          <p:cNvPr id="6" name="Title 1">
            <a:extLst>
              <a:ext uri="{FF2B5EF4-FFF2-40B4-BE49-F238E27FC236}">
                <a16:creationId xmlns:a16="http://schemas.microsoft.com/office/drawing/2014/main" id="{6A640EB1-174F-4B47-8734-73C66D0FFE54}"/>
              </a:ext>
            </a:extLst>
          </p:cNvPr>
          <p:cNvSpPr txBox="1">
            <a:spLocks/>
          </p:cNvSpPr>
          <p:nvPr/>
        </p:nvSpPr>
        <p:spPr bwMode="auto">
          <a:xfrm>
            <a:off x="0" y="4572000"/>
            <a:ext cx="4191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l"/>
            <a:r>
              <a:rPr lang="en-CN" sz="3200" b="0" kern="0" dirty="0">
                <a:solidFill>
                  <a:srgbClr val="00B0F0"/>
                </a:solidFill>
              </a:rPr>
              <a:t>GPU</a:t>
            </a:r>
          </a:p>
        </p:txBody>
      </p:sp>
    </p:spTree>
    <p:extLst>
      <p:ext uri="{BB962C8B-B14F-4D97-AF65-F5344CB8AC3E}">
        <p14:creationId xmlns:p14="http://schemas.microsoft.com/office/powerpoint/2010/main" val="2176073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D9B2A-5EC3-664A-8576-E17B1EE11603}"/>
              </a:ext>
            </a:extLst>
          </p:cNvPr>
          <p:cNvSpPr>
            <a:spLocks noGrp="1"/>
          </p:cNvSpPr>
          <p:nvPr>
            <p:ph idx="1"/>
          </p:nvPr>
        </p:nvSpPr>
        <p:spPr/>
        <p:txBody>
          <a:bodyPr/>
          <a:lstStyle/>
          <a:p>
            <a:r>
              <a:rPr lang="en-US" dirty="0">
                <a:solidFill>
                  <a:srgbClr val="00B0F0"/>
                </a:solidFill>
              </a:rPr>
              <a:t>S</a:t>
            </a:r>
            <a:r>
              <a:rPr lang="en-CN" dirty="0">
                <a:solidFill>
                  <a:srgbClr val="00B0F0"/>
                </a:solidFill>
              </a:rPr>
              <a:t>upport various types of parallelism: </a:t>
            </a:r>
            <a:r>
              <a:rPr lang="en-CN" dirty="0"/>
              <a:t>  multithreading, MIMD, SIMD, ILP</a:t>
            </a:r>
          </a:p>
          <a:p>
            <a:r>
              <a:rPr lang="en-US" dirty="0">
                <a:solidFill>
                  <a:srgbClr val="00B0F0"/>
                </a:solidFill>
              </a:rPr>
              <a:t>C</a:t>
            </a:r>
            <a:r>
              <a:rPr lang="en-CN" dirty="0">
                <a:solidFill>
                  <a:srgbClr val="00B0F0"/>
                </a:solidFill>
              </a:rPr>
              <a:t>hallenge for programming:     </a:t>
            </a:r>
            <a:r>
              <a:rPr lang="en-CN" dirty="0"/>
              <a:t>           not only getting good performance on GPU, but also                                     in coordinating the scheduling of computation on the system processor and the GPU                                   and the transfer of data between system memory and GPU memory</a:t>
            </a:r>
          </a:p>
        </p:txBody>
      </p:sp>
      <p:sp>
        <p:nvSpPr>
          <p:cNvPr id="4" name="Title 1">
            <a:extLst>
              <a:ext uri="{FF2B5EF4-FFF2-40B4-BE49-F238E27FC236}">
                <a16:creationId xmlns:a16="http://schemas.microsoft.com/office/drawing/2014/main" id="{47DFC655-E30E-D64D-8D7A-47C21CC0CA67}"/>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t>GPU</a:t>
            </a:r>
          </a:p>
        </p:txBody>
      </p:sp>
    </p:spTree>
    <p:extLst>
      <p:ext uri="{BB962C8B-B14F-4D97-AF65-F5344CB8AC3E}">
        <p14:creationId xmlns:p14="http://schemas.microsoft.com/office/powerpoint/2010/main" val="274673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C9EE-EB28-FD40-9FF1-5D9DB22133D3}"/>
              </a:ext>
            </a:extLst>
          </p:cNvPr>
          <p:cNvSpPr>
            <a:spLocks noGrp="1"/>
          </p:cNvSpPr>
          <p:nvPr>
            <p:ph type="title"/>
          </p:nvPr>
        </p:nvSpPr>
        <p:spPr/>
        <p:txBody>
          <a:bodyPr/>
          <a:lstStyle/>
          <a:p>
            <a:r>
              <a:rPr lang="en-CN" dirty="0"/>
              <a:t>NVIDIA CUDA</a:t>
            </a:r>
          </a:p>
        </p:txBody>
      </p:sp>
      <p:sp>
        <p:nvSpPr>
          <p:cNvPr id="3" name="Content Placeholder 2">
            <a:extLst>
              <a:ext uri="{FF2B5EF4-FFF2-40B4-BE49-F238E27FC236}">
                <a16:creationId xmlns:a16="http://schemas.microsoft.com/office/drawing/2014/main" id="{A60C4E23-A3D2-1D42-A3BF-7B4D580632DC}"/>
              </a:ext>
            </a:extLst>
          </p:cNvPr>
          <p:cNvSpPr>
            <a:spLocks noGrp="1"/>
          </p:cNvSpPr>
          <p:nvPr>
            <p:ph idx="1"/>
          </p:nvPr>
        </p:nvSpPr>
        <p:spPr/>
        <p:txBody>
          <a:bodyPr/>
          <a:lstStyle/>
          <a:p>
            <a:r>
              <a:rPr lang="en-CN" b="1" dirty="0"/>
              <a:t>C</a:t>
            </a:r>
            <a:r>
              <a:rPr lang="en-CN" dirty="0"/>
              <a:t>ompute </a:t>
            </a:r>
            <a:r>
              <a:rPr lang="en-CN" b="1" dirty="0"/>
              <a:t>U</a:t>
            </a:r>
            <a:r>
              <a:rPr lang="en-CN" dirty="0"/>
              <a:t>nified </a:t>
            </a:r>
            <a:r>
              <a:rPr lang="en-CN" b="1" dirty="0"/>
              <a:t>D</a:t>
            </a:r>
            <a:r>
              <a:rPr lang="en-CN" dirty="0"/>
              <a:t>evice </a:t>
            </a:r>
            <a:r>
              <a:rPr lang="en-CN" b="1" dirty="0"/>
              <a:t>A</a:t>
            </a:r>
            <a:r>
              <a:rPr lang="en-CN" dirty="0"/>
              <a:t>rchitecture</a:t>
            </a:r>
          </a:p>
          <a:p>
            <a:r>
              <a:rPr lang="en-CN" dirty="0"/>
              <a:t>C/C++ for system processor (host)</a:t>
            </a:r>
          </a:p>
          <a:p>
            <a:r>
              <a:rPr lang="en-CN" dirty="0"/>
              <a:t>C/C++ dialect for GPU (device)</a:t>
            </a:r>
          </a:p>
          <a:p>
            <a:r>
              <a:rPr lang="en-US" dirty="0"/>
              <a:t>E</a:t>
            </a:r>
            <a:r>
              <a:rPr lang="en-CN" dirty="0"/>
              <a:t>xpoloit parallelism via CUDA Threads:  SIMT – Single Instr, Multiple Thread;   Thread Block: threads blocked together and executed in groups of threads;    multithreaded SIMD Processor;</a:t>
            </a:r>
          </a:p>
          <a:p>
            <a:endParaRPr lang="en-CN" dirty="0"/>
          </a:p>
          <a:p>
            <a:endParaRPr lang="en-CN" dirty="0"/>
          </a:p>
        </p:txBody>
      </p:sp>
    </p:spTree>
    <p:extLst>
      <p:ext uri="{BB962C8B-B14F-4D97-AF65-F5344CB8AC3E}">
        <p14:creationId xmlns:p14="http://schemas.microsoft.com/office/powerpoint/2010/main" val="4744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955B9-2411-CE43-8276-44FD6E77E5E2}"/>
              </a:ext>
            </a:extLst>
          </p:cNvPr>
          <p:cNvSpPr>
            <a:spLocks noGrp="1"/>
          </p:cNvSpPr>
          <p:nvPr>
            <p:ph idx="1"/>
          </p:nvPr>
        </p:nvSpPr>
        <p:spPr>
          <a:xfrm>
            <a:off x="457200" y="1600200"/>
            <a:ext cx="8686800" cy="5257800"/>
          </a:xfrm>
        </p:spPr>
        <p:txBody>
          <a:bodyPr/>
          <a:lstStyle/>
          <a:p>
            <a:r>
              <a:rPr lang="en-US" dirty="0"/>
              <a:t>G</a:t>
            </a:r>
            <a:r>
              <a:rPr lang="en-CN" dirty="0"/>
              <a:t>rab sets of data elements scattered about memory</a:t>
            </a:r>
          </a:p>
          <a:p>
            <a:r>
              <a:rPr lang="en-US" dirty="0"/>
              <a:t>P</a:t>
            </a:r>
            <a:r>
              <a:rPr lang="en-CN" dirty="0"/>
              <a:t>lace them in large sequential reg files</a:t>
            </a:r>
          </a:p>
          <a:p>
            <a:r>
              <a:rPr lang="en-US" dirty="0"/>
              <a:t>O</a:t>
            </a:r>
            <a:r>
              <a:rPr lang="en-CN" dirty="0"/>
              <a:t>perate on data in those reg files</a:t>
            </a:r>
          </a:p>
          <a:p>
            <a:r>
              <a:rPr lang="en-US" dirty="0"/>
              <a:t>D</a:t>
            </a:r>
            <a:r>
              <a:rPr lang="en-CN" dirty="0"/>
              <a:t>isperse the results back into memory</a:t>
            </a:r>
          </a:p>
          <a:p>
            <a:r>
              <a:rPr lang="en-CN" dirty="0">
                <a:solidFill>
                  <a:srgbClr val="00B0F0"/>
                </a:solidFill>
              </a:rPr>
              <a:t>A single instruction works on vector of data, which results in dozens of register-register operations on independent data elements</a:t>
            </a:r>
          </a:p>
        </p:txBody>
      </p:sp>
      <p:sp>
        <p:nvSpPr>
          <p:cNvPr id="4" name="Title 1">
            <a:extLst>
              <a:ext uri="{FF2B5EF4-FFF2-40B4-BE49-F238E27FC236}">
                <a16:creationId xmlns:a16="http://schemas.microsoft.com/office/drawing/2014/main" id="{8AAC8957-76EA-4E40-A4CE-6840FD6313A3}"/>
              </a:ext>
            </a:extLst>
          </p:cNvPr>
          <p:cNvSpPr txBox="1">
            <a:spLocks/>
          </p:cNvSpPr>
          <p:nvPr/>
        </p:nvSpPr>
        <p:spPr bwMode="auto">
          <a:xfrm>
            <a:off x="0" y="2736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r>
              <a:rPr lang="en-CN" kern="0" dirty="0">
                <a:solidFill>
                  <a:schemeClr val="tx1"/>
                </a:solidFill>
              </a:rPr>
              <a:t>Vector Architecture</a:t>
            </a:r>
          </a:p>
        </p:txBody>
      </p:sp>
    </p:spTree>
    <p:extLst>
      <p:ext uri="{BB962C8B-B14F-4D97-AF65-F5344CB8AC3E}">
        <p14:creationId xmlns:p14="http://schemas.microsoft.com/office/powerpoint/2010/main" val="4139696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C9EE-EB28-FD40-9FF1-5D9DB22133D3}"/>
              </a:ext>
            </a:extLst>
          </p:cNvPr>
          <p:cNvSpPr>
            <a:spLocks noGrp="1"/>
          </p:cNvSpPr>
          <p:nvPr>
            <p:ph type="title"/>
          </p:nvPr>
        </p:nvSpPr>
        <p:spPr/>
        <p:txBody>
          <a:bodyPr/>
          <a:lstStyle/>
          <a:p>
            <a:r>
              <a:rPr lang="en-CN" dirty="0"/>
              <a:t>NVIDIA CUDA</a:t>
            </a:r>
          </a:p>
        </p:txBody>
      </p:sp>
      <p:sp>
        <p:nvSpPr>
          <p:cNvPr id="3" name="Content Placeholder 2">
            <a:extLst>
              <a:ext uri="{FF2B5EF4-FFF2-40B4-BE49-F238E27FC236}">
                <a16:creationId xmlns:a16="http://schemas.microsoft.com/office/drawing/2014/main" id="{A60C4E23-A3D2-1D42-A3BF-7B4D580632DC}"/>
              </a:ext>
            </a:extLst>
          </p:cNvPr>
          <p:cNvSpPr>
            <a:spLocks noGrp="1"/>
          </p:cNvSpPr>
          <p:nvPr>
            <p:ph idx="1"/>
          </p:nvPr>
        </p:nvSpPr>
        <p:spPr>
          <a:xfrm>
            <a:off x="457200" y="1600200"/>
            <a:ext cx="8991600" cy="5257800"/>
          </a:xfrm>
        </p:spPr>
        <p:txBody>
          <a:bodyPr/>
          <a:lstStyle/>
          <a:p>
            <a:r>
              <a:rPr lang="en-CN" b="1" dirty="0"/>
              <a:t>C</a:t>
            </a:r>
            <a:r>
              <a:rPr lang="en-CN" dirty="0"/>
              <a:t>ompute </a:t>
            </a:r>
            <a:r>
              <a:rPr lang="en-CN" b="1" dirty="0"/>
              <a:t>U</a:t>
            </a:r>
            <a:r>
              <a:rPr lang="en-CN" dirty="0"/>
              <a:t>nified </a:t>
            </a:r>
            <a:r>
              <a:rPr lang="en-CN" b="1" dirty="0"/>
              <a:t>D</a:t>
            </a:r>
            <a:r>
              <a:rPr lang="en-CN" dirty="0"/>
              <a:t>evice </a:t>
            </a:r>
            <a:r>
              <a:rPr lang="en-CN" b="1" dirty="0"/>
              <a:t>A</a:t>
            </a:r>
            <a:r>
              <a:rPr lang="en-CN" dirty="0"/>
              <a:t>rchitecture</a:t>
            </a:r>
          </a:p>
          <a:p>
            <a:r>
              <a:rPr lang="en-CN" dirty="0"/>
              <a:t>C/C++ for system processor (</a:t>
            </a:r>
            <a:r>
              <a:rPr lang="en-CN" dirty="0">
                <a:solidFill>
                  <a:srgbClr val="00B0F0"/>
                </a:solidFill>
              </a:rPr>
              <a:t>host</a:t>
            </a:r>
            <a:r>
              <a:rPr lang="en-CN" dirty="0"/>
              <a:t>)</a:t>
            </a:r>
          </a:p>
          <a:p>
            <a:r>
              <a:rPr lang="en-CN" dirty="0"/>
              <a:t>C/C++ dialect for GPU (</a:t>
            </a:r>
            <a:r>
              <a:rPr lang="en-CN" dirty="0">
                <a:solidFill>
                  <a:srgbClr val="00B0F0"/>
                </a:solidFill>
              </a:rPr>
              <a:t>device</a:t>
            </a:r>
            <a:r>
              <a:rPr lang="en-CN" dirty="0"/>
              <a:t>)</a:t>
            </a:r>
          </a:p>
          <a:p>
            <a:r>
              <a:rPr lang="en-US" dirty="0"/>
              <a:t>E</a:t>
            </a:r>
            <a:r>
              <a:rPr lang="en-CN" dirty="0"/>
              <a:t>xpoloit parallelism via CUDA Threads:  SIMT – Single Instr, Multiple Thread;   Thread Block: threads blocked together and executed in groups of threads;    multithreaded SIMD Processor;</a:t>
            </a:r>
          </a:p>
          <a:p>
            <a:endParaRPr lang="en-CN" dirty="0"/>
          </a:p>
          <a:p>
            <a:endParaRPr lang="en-CN" dirty="0"/>
          </a:p>
        </p:txBody>
      </p:sp>
    </p:spTree>
    <p:extLst>
      <p:ext uri="{BB962C8B-B14F-4D97-AF65-F5344CB8AC3E}">
        <p14:creationId xmlns:p14="http://schemas.microsoft.com/office/powerpoint/2010/main" val="2193818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98E6-C7F8-CA4E-8B24-DDDC2201797F}"/>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AB01463-B9A8-3540-BC3D-99AB8F99300E}"/>
              </a:ext>
            </a:extLst>
          </p:cNvPr>
          <p:cNvSpPr>
            <a:spLocks noGrp="1"/>
          </p:cNvSpPr>
          <p:nvPr>
            <p:ph idx="1"/>
          </p:nvPr>
        </p:nvSpPr>
        <p:spPr/>
        <p:txBody>
          <a:bodyPr/>
          <a:lstStyle/>
          <a:p>
            <a:r>
              <a:rPr lang="en-US" dirty="0">
                <a:solidFill>
                  <a:srgbClr val="00B0F0"/>
                </a:solidFill>
              </a:rPr>
              <a:t>F</a:t>
            </a:r>
            <a:r>
              <a:rPr lang="en-CN" dirty="0">
                <a:solidFill>
                  <a:srgbClr val="00B0F0"/>
                </a:solidFill>
              </a:rPr>
              <a:t>unction declarition: </a:t>
            </a:r>
            <a:r>
              <a:rPr lang="en-CN" dirty="0"/>
              <a:t>                             host: __host__                               device: __device__, __global__</a:t>
            </a:r>
          </a:p>
          <a:p>
            <a:r>
              <a:rPr lang="en-US" dirty="0">
                <a:solidFill>
                  <a:srgbClr val="00B0F0"/>
                </a:solidFill>
              </a:rPr>
              <a:t>V</a:t>
            </a:r>
            <a:r>
              <a:rPr lang="en-CN" dirty="0">
                <a:solidFill>
                  <a:srgbClr val="00B0F0"/>
                </a:solidFill>
              </a:rPr>
              <a:t>ariables declared with __device__:</a:t>
            </a:r>
            <a:r>
              <a:rPr lang="en-CN" dirty="0"/>
              <a:t>    allocated to GPU memory, accessible by all multithreaded SIMD Processors</a:t>
            </a:r>
          </a:p>
        </p:txBody>
      </p:sp>
    </p:spTree>
    <p:extLst>
      <p:ext uri="{BB962C8B-B14F-4D97-AF65-F5344CB8AC3E}">
        <p14:creationId xmlns:p14="http://schemas.microsoft.com/office/powerpoint/2010/main" val="4029252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0F1E-8F35-1F49-96FC-55B1349D1253}"/>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AFC51735-E5A0-884A-B989-2A62BB58D7AA}"/>
              </a:ext>
            </a:extLst>
          </p:cNvPr>
          <p:cNvSpPr>
            <a:spLocks noGrp="1"/>
          </p:cNvSpPr>
          <p:nvPr>
            <p:ph idx="1"/>
          </p:nvPr>
        </p:nvSpPr>
        <p:spPr>
          <a:xfrm>
            <a:off x="457200" y="1600200"/>
            <a:ext cx="8991600" cy="5257800"/>
          </a:xfrm>
        </p:spPr>
        <p:txBody>
          <a:bodyPr/>
          <a:lstStyle/>
          <a:p>
            <a:r>
              <a:rPr lang="en-CN" dirty="0">
                <a:solidFill>
                  <a:srgbClr val="00B0F0"/>
                </a:solidFill>
              </a:rPr>
              <a:t>GPU function call:</a:t>
            </a:r>
            <a:r>
              <a:rPr lang="en-CN" dirty="0"/>
              <a:t>                               </a:t>
            </a:r>
            <a:r>
              <a:rPr lang="en-CN" sz="2800" dirty="0"/>
              <a:t>name &lt;&lt;&lt;dimGrid, dimblock&gt;&gt;&gt; (…parameter list…)                                     dimGrid: code dimensions (in Thread Blocks);  dimBlock: block dimensions (in Threads);</a:t>
            </a:r>
            <a:endParaRPr lang="en-CN" dirty="0"/>
          </a:p>
          <a:p>
            <a:r>
              <a:rPr lang="en-US" dirty="0">
                <a:solidFill>
                  <a:srgbClr val="00B0F0"/>
                </a:solidFill>
              </a:rPr>
              <a:t>B</a:t>
            </a:r>
            <a:r>
              <a:rPr lang="en-CN" dirty="0">
                <a:solidFill>
                  <a:srgbClr val="00B0F0"/>
                </a:solidFill>
              </a:rPr>
              <a:t>lock identifier:</a:t>
            </a:r>
            <a:r>
              <a:rPr lang="en-CN" dirty="0"/>
              <a:t> blockIdx</a:t>
            </a:r>
          </a:p>
          <a:p>
            <a:r>
              <a:rPr lang="en-US" dirty="0">
                <a:solidFill>
                  <a:srgbClr val="00B0F0"/>
                </a:solidFill>
              </a:rPr>
              <a:t>T</a:t>
            </a:r>
            <a:r>
              <a:rPr lang="en-CN" dirty="0">
                <a:solidFill>
                  <a:srgbClr val="00B0F0"/>
                </a:solidFill>
              </a:rPr>
              <a:t>hread identifier:</a:t>
            </a:r>
            <a:r>
              <a:rPr lang="en-CN" dirty="0"/>
              <a:t> threadIdx</a:t>
            </a:r>
          </a:p>
          <a:p>
            <a:r>
              <a:rPr lang="en-US" dirty="0">
                <a:solidFill>
                  <a:srgbClr val="00B0F0"/>
                </a:solidFill>
              </a:rPr>
              <a:t>N</a:t>
            </a:r>
            <a:r>
              <a:rPr lang="en-CN" dirty="0">
                <a:solidFill>
                  <a:srgbClr val="00B0F0"/>
                </a:solidFill>
              </a:rPr>
              <a:t>umer of threads per block:</a:t>
            </a:r>
            <a:r>
              <a:rPr lang="en-CN" dirty="0"/>
              <a:t> blockDim  which comes from dimBlock</a:t>
            </a:r>
          </a:p>
        </p:txBody>
      </p:sp>
    </p:spTree>
    <p:extLst>
      <p:ext uri="{BB962C8B-B14F-4D97-AF65-F5344CB8AC3E}">
        <p14:creationId xmlns:p14="http://schemas.microsoft.com/office/powerpoint/2010/main" val="1370507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a:t>
            </a:r>
          </a:p>
        </p:txBody>
      </p:sp>
      <p:pic>
        <p:nvPicPr>
          <p:cNvPr id="4" name="Picture 3">
            <a:extLst>
              <a:ext uri="{FF2B5EF4-FFF2-40B4-BE49-F238E27FC236}">
                <a16:creationId xmlns:a16="http://schemas.microsoft.com/office/drawing/2014/main" id="{54C1A0BB-1B0F-C840-A94D-C859D7AB7BE6}"/>
              </a:ext>
            </a:extLst>
          </p:cNvPr>
          <p:cNvPicPr>
            <a:picLocks noChangeAspect="1"/>
          </p:cNvPicPr>
          <p:nvPr/>
        </p:nvPicPr>
        <p:blipFill>
          <a:blip r:embed="rId2"/>
          <a:stretch>
            <a:fillRect/>
          </a:stretch>
        </p:blipFill>
        <p:spPr>
          <a:xfrm>
            <a:off x="874800" y="2209800"/>
            <a:ext cx="8269200" cy="2937499"/>
          </a:xfrm>
          <a:prstGeom prst="rect">
            <a:avLst/>
          </a:prstGeom>
        </p:spPr>
      </p:pic>
    </p:spTree>
    <p:extLst>
      <p:ext uri="{BB962C8B-B14F-4D97-AF65-F5344CB8AC3E}">
        <p14:creationId xmlns:p14="http://schemas.microsoft.com/office/powerpoint/2010/main" val="1049817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FF3AB-2E4E-1F45-B125-BBB20BBEE062}"/>
              </a:ext>
            </a:extLst>
          </p:cNvPr>
          <p:cNvPicPr>
            <a:picLocks noChangeAspect="1"/>
          </p:cNvPicPr>
          <p:nvPr/>
        </p:nvPicPr>
        <p:blipFill>
          <a:blip r:embed="rId2"/>
          <a:stretch>
            <a:fillRect/>
          </a:stretch>
        </p:blipFill>
        <p:spPr>
          <a:xfrm>
            <a:off x="874800" y="2209801"/>
            <a:ext cx="8269200" cy="4047604"/>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CUDA:</a:t>
            </a:r>
          </a:p>
        </p:txBody>
      </p:sp>
    </p:spTree>
    <p:extLst>
      <p:ext uri="{BB962C8B-B14F-4D97-AF65-F5344CB8AC3E}">
        <p14:creationId xmlns:p14="http://schemas.microsoft.com/office/powerpoint/2010/main" val="25890003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FF3AB-2E4E-1F45-B125-BBB20BBEE062}"/>
              </a:ext>
            </a:extLst>
          </p:cNvPr>
          <p:cNvPicPr>
            <a:picLocks noChangeAspect="1"/>
          </p:cNvPicPr>
          <p:nvPr/>
        </p:nvPicPr>
        <p:blipFill>
          <a:blip r:embed="rId2"/>
          <a:stretch>
            <a:fillRect/>
          </a:stretch>
        </p:blipFill>
        <p:spPr>
          <a:xfrm>
            <a:off x="874800" y="2209801"/>
            <a:ext cx="8269200" cy="4047604"/>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CUDA:</a:t>
            </a:r>
          </a:p>
        </p:txBody>
      </p:sp>
      <p:sp>
        <p:nvSpPr>
          <p:cNvPr id="7" name="Content Placeholder 2">
            <a:extLst>
              <a:ext uri="{FF2B5EF4-FFF2-40B4-BE49-F238E27FC236}">
                <a16:creationId xmlns:a16="http://schemas.microsoft.com/office/drawing/2014/main" id="{AFEA196C-5055-E945-ADA5-780E5F931019}"/>
              </a:ext>
            </a:extLst>
          </p:cNvPr>
          <p:cNvSpPr txBox="1">
            <a:spLocks/>
          </p:cNvSpPr>
          <p:nvPr/>
        </p:nvSpPr>
        <p:spPr bwMode="auto">
          <a:xfrm>
            <a:off x="457200" y="10668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GPU</a:t>
            </a:r>
            <a:r>
              <a:rPr lang="zh-CN" altLang="en-US" sz="2400" b="1" kern="0" dirty="0">
                <a:solidFill>
                  <a:srgbClr val="00B0F0"/>
                </a:solidFill>
              </a:rPr>
              <a:t> </a:t>
            </a:r>
            <a:r>
              <a:rPr lang="en-US" altLang="zh-CN" sz="2400" b="1" kern="0" dirty="0">
                <a:solidFill>
                  <a:srgbClr val="00B0F0"/>
                </a:solidFill>
              </a:rPr>
              <a:t>hardware handles parallel execution and</a:t>
            </a:r>
          </a:p>
        </p:txBody>
      </p:sp>
      <p:sp>
        <p:nvSpPr>
          <p:cNvPr id="8" name="Content Placeholder 2">
            <a:extLst>
              <a:ext uri="{FF2B5EF4-FFF2-40B4-BE49-F238E27FC236}">
                <a16:creationId xmlns:a16="http://schemas.microsoft.com/office/drawing/2014/main" id="{DCEDC433-D58F-544D-BFA1-78E68964CCA5}"/>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thread management</a:t>
            </a:r>
          </a:p>
        </p:txBody>
      </p:sp>
    </p:spTree>
    <p:extLst>
      <p:ext uri="{BB962C8B-B14F-4D97-AF65-F5344CB8AC3E}">
        <p14:creationId xmlns:p14="http://schemas.microsoft.com/office/powerpoint/2010/main" val="2917632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FF3AB-2E4E-1F45-B125-BBB20BBEE062}"/>
              </a:ext>
            </a:extLst>
          </p:cNvPr>
          <p:cNvPicPr>
            <a:picLocks noChangeAspect="1"/>
          </p:cNvPicPr>
          <p:nvPr/>
        </p:nvPicPr>
        <p:blipFill>
          <a:blip r:embed="rId2"/>
          <a:stretch>
            <a:fillRect/>
          </a:stretch>
        </p:blipFill>
        <p:spPr>
          <a:xfrm>
            <a:off x="874800" y="2209801"/>
            <a:ext cx="8269200" cy="4047604"/>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p:txBody>
          <a:bodyPr/>
          <a:lstStyle/>
          <a:p>
            <a:r>
              <a:rPr lang="en-CN" dirty="0"/>
              <a:t>CUDA Program</a:t>
            </a:r>
          </a:p>
        </p:txBody>
      </p:sp>
      <p:sp>
        <p:nvSpPr>
          <p:cNvPr id="3" name="Content Placeholder 2">
            <a:extLst>
              <a:ext uri="{FF2B5EF4-FFF2-40B4-BE49-F238E27FC236}">
                <a16:creationId xmlns:a16="http://schemas.microsoft.com/office/drawing/2014/main" id="{7D00EFDB-6F58-314E-A46E-6AA948C7E9AE}"/>
              </a:ext>
            </a:extLst>
          </p:cNvPr>
          <p:cNvSpPr>
            <a:spLocks noGrp="1"/>
          </p:cNvSpPr>
          <p:nvPr>
            <p:ph idx="1"/>
          </p:nvPr>
        </p:nvSpPr>
        <p:spPr/>
        <p:txBody>
          <a:bodyPr/>
          <a:lstStyle/>
          <a:p>
            <a:r>
              <a:rPr lang="en-CN" dirty="0"/>
              <a:t>DAXPY in CUDA:</a:t>
            </a:r>
          </a:p>
        </p:txBody>
      </p:sp>
      <p:sp>
        <p:nvSpPr>
          <p:cNvPr id="7" name="Content Placeholder 2">
            <a:extLst>
              <a:ext uri="{FF2B5EF4-FFF2-40B4-BE49-F238E27FC236}">
                <a16:creationId xmlns:a16="http://schemas.microsoft.com/office/drawing/2014/main" id="{AFEA196C-5055-E945-ADA5-780E5F931019}"/>
              </a:ext>
            </a:extLst>
          </p:cNvPr>
          <p:cNvSpPr txBox="1">
            <a:spLocks/>
          </p:cNvSpPr>
          <p:nvPr/>
        </p:nvSpPr>
        <p:spPr bwMode="auto">
          <a:xfrm>
            <a:off x="457200" y="106680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thread blocks execute independently, in any order </a:t>
            </a:r>
          </a:p>
        </p:txBody>
      </p:sp>
      <p:sp>
        <p:nvSpPr>
          <p:cNvPr id="8" name="Content Placeholder 2">
            <a:extLst>
              <a:ext uri="{FF2B5EF4-FFF2-40B4-BE49-F238E27FC236}">
                <a16:creationId xmlns:a16="http://schemas.microsoft.com/office/drawing/2014/main" id="{DCEDC433-D58F-544D-BFA1-78E68964CCA5}"/>
              </a:ext>
            </a:extLst>
          </p:cNvPr>
          <p:cNvSpPr txBox="1">
            <a:spLocks/>
          </p:cNvSpPr>
          <p:nvPr/>
        </p:nvSpPr>
        <p:spPr bwMode="auto">
          <a:xfrm>
            <a:off x="457200" y="1387688"/>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400" b="1" kern="0" dirty="0">
                <a:solidFill>
                  <a:srgbClr val="00B0F0"/>
                </a:solidFill>
              </a:rPr>
              <a:t>they cannot communicate directly</a:t>
            </a:r>
          </a:p>
        </p:txBody>
      </p:sp>
    </p:spTree>
    <p:extLst>
      <p:ext uri="{BB962C8B-B14F-4D97-AF65-F5344CB8AC3E}">
        <p14:creationId xmlns:p14="http://schemas.microsoft.com/office/powerpoint/2010/main" val="40231628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6B83E1-5152-8E46-ABF3-C3322E5192AA}"/>
              </a:ext>
            </a:extLst>
          </p:cNvPr>
          <p:cNvPicPr>
            <a:picLocks noChangeAspect="1"/>
          </p:cNvPicPr>
          <p:nvPr/>
        </p:nvPicPr>
        <p:blipFill>
          <a:blip r:embed="rId3"/>
          <a:stretch>
            <a:fillRect/>
          </a:stretch>
        </p:blipFill>
        <p:spPr>
          <a:xfrm>
            <a:off x="0" y="0"/>
            <a:ext cx="6188400" cy="6858000"/>
          </a:xfrm>
          <a:prstGeom prst="rect">
            <a:avLst/>
          </a:prstGeom>
        </p:spPr>
      </p:pic>
      <p:sp>
        <p:nvSpPr>
          <p:cNvPr id="2" name="Title 1">
            <a:extLst>
              <a:ext uri="{FF2B5EF4-FFF2-40B4-BE49-F238E27FC236}">
                <a16:creationId xmlns:a16="http://schemas.microsoft.com/office/drawing/2014/main" id="{071B8CAA-4282-D84C-A69A-51ADD60AAA42}"/>
              </a:ext>
            </a:extLst>
          </p:cNvPr>
          <p:cNvSpPr>
            <a:spLocks noGrp="1"/>
          </p:cNvSpPr>
          <p:nvPr>
            <p:ph type="title"/>
          </p:nvPr>
        </p:nvSpPr>
        <p:spPr>
          <a:xfrm>
            <a:off x="0" y="273600"/>
            <a:ext cx="9144000" cy="1143000"/>
          </a:xfrm>
        </p:spPr>
        <p:txBody>
          <a:bodyPr/>
          <a:lstStyle/>
          <a:p>
            <a:pPr algn="r"/>
            <a:r>
              <a:rPr lang="en-CN" sz="2000" dirty="0">
                <a:solidFill>
                  <a:schemeClr val="bg1"/>
                </a:solidFill>
              </a:rPr>
              <a:t>CUDA Program</a:t>
            </a:r>
          </a:p>
        </p:txBody>
      </p:sp>
      <p:sp>
        <p:nvSpPr>
          <p:cNvPr id="9" name="Title 1">
            <a:extLst>
              <a:ext uri="{FF2B5EF4-FFF2-40B4-BE49-F238E27FC236}">
                <a16:creationId xmlns:a16="http://schemas.microsoft.com/office/drawing/2014/main" id="{DA915A59-B357-5E42-B434-B263FBF36E0E}"/>
              </a:ext>
            </a:extLst>
          </p:cNvPr>
          <p:cNvSpPr txBox="1">
            <a:spLocks/>
          </p:cNvSpPr>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Micro-</a:t>
            </a:r>
            <a:br>
              <a:rPr lang="en-CN" kern="0" dirty="0">
                <a:solidFill>
                  <a:srgbClr val="00B0F0"/>
                </a:solidFill>
              </a:rPr>
            </a:br>
            <a:r>
              <a:rPr lang="en-CN" kern="0" dirty="0">
                <a:solidFill>
                  <a:srgbClr val="00B0F0"/>
                </a:solidFill>
              </a:rPr>
              <a:t>architectural</a:t>
            </a:r>
            <a:br>
              <a:rPr lang="en-CN" kern="0" dirty="0">
                <a:solidFill>
                  <a:srgbClr val="00B0F0"/>
                </a:solidFill>
              </a:rPr>
            </a:br>
            <a:r>
              <a:rPr lang="en-CN" kern="0" dirty="0">
                <a:solidFill>
                  <a:srgbClr val="00B0F0"/>
                </a:solidFill>
              </a:rPr>
              <a:t>Features</a:t>
            </a:r>
          </a:p>
        </p:txBody>
      </p:sp>
    </p:spTree>
    <p:extLst>
      <p:ext uri="{BB962C8B-B14F-4D97-AF65-F5344CB8AC3E}">
        <p14:creationId xmlns:p14="http://schemas.microsoft.com/office/powerpoint/2010/main" val="68079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E34E11-0149-DB46-A03A-7224E8114216}"/>
              </a:ext>
            </a:extLst>
          </p:cNvPr>
          <p:cNvPicPr>
            <a:picLocks noChangeAspect="1"/>
          </p:cNvPicPr>
          <p:nvPr/>
        </p:nvPicPr>
        <p:blipFill>
          <a:blip r:embed="rId3"/>
          <a:stretch>
            <a:fillRect/>
          </a:stretch>
        </p:blipFill>
        <p:spPr>
          <a:xfrm>
            <a:off x="0" y="0"/>
            <a:ext cx="4744720" cy="6858000"/>
          </a:xfrm>
          <a:prstGeom prst="rect">
            <a:avLst/>
          </a:prstGeom>
        </p:spPr>
      </p:pic>
      <p:sp>
        <p:nvSpPr>
          <p:cNvPr id="6" name="Title 1">
            <a:extLst>
              <a:ext uri="{FF2B5EF4-FFF2-40B4-BE49-F238E27FC236}">
                <a16:creationId xmlns:a16="http://schemas.microsoft.com/office/drawing/2014/main" id="{19D4E3EE-45A8-6D4A-B397-DAC061E71889}"/>
              </a:ext>
            </a:extLst>
          </p:cNvPr>
          <p:cNvSpPr txBox="1">
            <a:spLocks/>
          </p:cNvSpPr>
          <p:nvPr/>
        </p:nvSpPr>
        <p:spPr bwMode="auto">
          <a:xfrm>
            <a:off x="1447800" y="968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Grid</a:t>
            </a:r>
            <a:br>
              <a:rPr lang="en-CN" kern="0" dirty="0">
                <a:solidFill>
                  <a:srgbClr val="00B0F0"/>
                </a:solidFill>
              </a:rPr>
            </a:br>
            <a:r>
              <a:rPr lang="en-CN" kern="0" dirty="0">
                <a:solidFill>
                  <a:srgbClr val="00B0F0"/>
                </a:solidFill>
              </a:rPr>
              <a:t>Thread Blocks</a:t>
            </a:r>
            <a:br>
              <a:rPr lang="en-CN" kern="0" dirty="0">
                <a:solidFill>
                  <a:srgbClr val="00B0F0"/>
                </a:solidFill>
              </a:rPr>
            </a:br>
            <a:r>
              <a:rPr lang="en-CN" kern="0" dirty="0">
                <a:solidFill>
                  <a:srgbClr val="00B0F0"/>
                </a:solidFill>
              </a:rPr>
              <a:t>Threads</a:t>
            </a:r>
          </a:p>
        </p:txBody>
      </p:sp>
      <p:sp>
        <p:nvSpPr>
          <p:cNvPr id="3" name="Content Placeholder 2">
            <a:extLst>
              <a:ext uri="{FF2B5EF4-FFF2-40B4-BE49-F238E27FC236}">
                <a16:creationId xmlns:a16="http://schemas.microsoft.com/office/drawing/2014/main" id="{6869CCDB-8788-3044-AE51-328947A1D1FC}"/>
              </a:ext>
            </a:extLst>
          </p:cNvPr>
          <p:cNvSpPr>
            <a:spLocks noGrp="1"/>
          </p:cNvSpPr>
          <p:nvPr>
            <p:ph idx="1"/>
          </p:nvPr>
        </p:nvSpPr>
        <p:spPr>
          <a:xfrm>
            <a:off x="4648200" y="2514600"/>
            <a:ext cx="4495800" cy="4343400"/>
          </a:xfrm>
        </p:spPr>
        <p:txBody>
          <a:bodyPr/>
          <a:lstStyle/>
          <a:p>
            <a:pPr marL="0" indent="0">
              <a:buNone/>
            </a:pPr>
            <a:r>
              <a:rPr lang="en-US" dirty="0"/>
              <a:t>E</a:t>
            </a:r>
            <a:r>
              <a:rPr lang="en-CN" dirty="0"/>
              <a:t>xample:</a:t>
            </a:r>
          </a:p>
          <a:p>
            <a:pPr marL="0" indent="0">
              <a:buNone/>
            </a:pPr>
            <a:r>
              <a:rPr lang="en-US" dirty="0"/>
              <a:t>v</a:t>
            </a:r>
            <a:r>
              <a:rPr lang="en-CN" dirty="0"/>
              <a:t>ector multiply</a:t>
            </a:r>
          </a:p>
          <a:p>
            <a:pPr marL="0" indent="0">
              <a:buNone/>
            </a:pPr>
            <a:r>
              <a:rPr lang="en-CN" dirty="0"/>
              <a:t>8192 elements</a:t>
            </a:r>
          </a:p>
          <a:p>
            <a:pPr marL="0" indent="0">
              <a:buNone/>
            </a:pPr>
            <a:r>
              <a:rPr lang="en-CN" dirty="0"/>
              <a:t>A = B x C</a:t>
            </a:r>
          </a:p>
          <a:p>
            <a:pPr marL="0" indent="0">
              <a:buNone/>
            </a:pPr>
            <a:r>
              <a:rPr lang="en-CN" dirty="0"/>
              <a:t>32 elements/thread;</a:t>
            </a:r>
          </a:p>
          <a:p>
            <a:pPr marL="0" indent="0">
              <a:buNone/>
            </a:pPr>
            <a:r>
              <a:rPr lang="en-CN" dirty="0"/>
              <a:t>16 threads/block;</a:t>
            </a:r>
          </a:p>
          <a:p>
            <a:pPr marL="0" indent="0">
              <a:buNone/>
            </a:pPr>
            <a:r>
              <a:rPr lang="en-CN" dirty="0"/>
              <a:t>16 blocks;</a:t>
            </a:r>
          </a:p>
        </p:txBody>
      </p:sp>
    </p:spTree>
    <p:extLst>
      <p:ext uri="{BB962C8B-B14F-4D97-AF65-F5344CB8AC3E}">
        <p14:creationId xmlns:p14="http://schemas.microsoft.com/office/powerpoint/2010/main" val="1125966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C738E-6B22-6043-9A22-0E648190AA39}"/>
              </a:ext>
            </a:extLst>
          </p:cNvPr>
          <p:cNvPicPr>
            <a:picLocks noChangeAspect="1"/>
          </p:cNvPicPr>
          <p:nvPr/>
        </p:nvPicPr>
        <p:blipFill>
          <a:blip r:embed="rId3"/>
          <a:stretch>
            <a:fillRect/>
          </a:stretch>
        </p:blipFill>
        <p:spPr>
          <a:xfrm>
            <a:off x="0" y="27038"/>
            <a:ext cx="9144000" cy="6803923"/>
          </a:xfrm>
          <a:prstGeom prst="rect">
            <a:avLst/>
          </a:prstGeom>
        </p:spPr>
      </p:pic>
      <p:sp>
        <p:nvSpPr>
          <p:cNvPr id="6" name="Title 1">
            <a:extLst>
              <a:ext uri="{FF2B5EF4-FFF2-40B4-BE49-F238E27FC236}">
                <a16:creationId xmlns:a16="http://schemas.microsoft.com/office/drawing/2014/main" id="{19D4E3EE-45A8-6D4A-B397-DAC061E71889}"/>
              </a:ext>
            </a:extLst>
          </p:cNvPr>
          <p:cNvSpPr txBox="1">
            <a:spLocks/>
          </p:cNvSpPr>
          <p:nvPr/>
        </p:nvSpPr>
        <p:spPr bwMode="auto">
          <a:xfrm>
            <a:off x="4267200" y="968400"/>
            <a:ext cx="487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Verdana" pitchFamily="34" charset="0"/>
                <a:ea typeface="宋体" charset="-122"/>
              </a:defRPr>
            </a:lvl2pPr>
            <a:lvl3pPr algn="ctr" rtl="0" eaLnBrk="0" fontAlgn="base" hangingPunct="0">
              <a:spcBef>
                <a:spcPct val="0"/>
              </a:spcBef>
              <a:spcAft>
                <a:spcPct val="0"/>
              </a:spcAft>
              <a:defRPr sz="4400" b="1">
                <a:solidFill>
                  <a:schemeClr val="tx2"/>
                </a:solidFill>
                <a:latin typeface="Verdana" pitchFamily="34" charset="0"/>
                <a:ea typeface="宋体" charset="-122"/>
              </a:defRPr>
            </a:lvl3pPr>
            <a:lvl4pPr algn="ctr" rtl="0" eaLnBrk="0" fontAlgn="base" hangingPunct="0">
              <a:spcBef>
                <a:spcPct val="0"/>
              </a:spcBef>
              <a:spcAft>
                <a:spcPct val="0"/>
              </a:spcAft>
              <a:defRPr sz="4400" b="1">
                <a:solidFill>
                  <a:schemeClr val="tx2"/>
                </a:solidFill>
                <a:latin typeface="Verdana" pitchFamily="34" charset="0"/>
                <a:ea typeface="宋体" charset="-122"/>
              </a:defRPr>
            </a:lvl4pPr>
            <a:lvl5pPr algn="ctr" rtl="0" eaLnBrk="0" fontAlgn="base" hangingPunct="0">
              <a:spcBef>
                <a:spcPct val="0"/>
              </a:spcBef>
              <a:spcAft>
                <a:spcPct val="0"/>
              </a:spcAft>
              <a:defRPr sz="4400" b="1">
                <a:solidFill>
                  <a:schemeClr val="tx2"/>
                </a:solidFill>
                <a:latin typeface="Verdana" pitchFamily="34" charset="0"/>
                <a:ea typeface="宋体" charset="-122"/>
              </a:defRPr>
            </a:lvl5pPr>
            <a:lvl6pPr marL="457200" algn="ctr" rtl="0" fontAlgn="base">
              <a:spcBef>
                <a:spcPct val="0"/>
              </a:spcBef>
              <a:spcAft>
                <a:spcPct val="0"/>
              </a:spcAft>
              <a:defRPr sz="4400" b="1">
                <a:solidFill>
                  <a:schemeClr val="tx2"/>
                </a:solidFill>
                <a:latin typeface="Verdana" pitchFamily="34" charset="0"/>
                <a:ea typeface="宋体" charset="-122"/>
              </a:defRPr>
            </a:lvl6pPr>
            <a:lvl7pPr marL="914400" algn="ctr" rtl="0" fontAlgn="base">
              <a:spcBef>
                <a:spcPct val="0"/>
              </a:spcBef>
              <a:spcAft>
                <a:spcPct val="0"/>
              </a:spcAft>
              <a:defRPr sz="4400" b="1">
                <a:solidFill>
                  <a:schemeClr val="tx2"/>
                </a:solidFill>
                <a:latin typeface="Verdana" pitchFamily="34" charset="0"/>
                <a:ea typeface="宋体" charset="-122"/>
              </a:defRPr>
            </a:lvl7pPr>
            <a:lvl8pPr marL="1371600" algn="ctr" rtl="0" fontAlgn="base">
              <a:spcBef>
                <a:spcPct val="0"/>
              </a:spcBef>
              <a:spcAft>
                <a:spcPct val="0"/>
              </a:spcAft>
              <a:defRPr sz="4400" b="1">
                <a:solidFill>
                  <a:schemeClr val="tx2"/>
                </a:solidFill>
                <a:latin typeface="Verdana" pitchFamily="34" charset="0"/>
                <a:ea typeface="宋体" charset="-122"/>
              </a:defRPr>
            </a:lvl8pPr>
            <a:lvl9pPr marL="1828800" algn="ctr" rtl="0" fontAlgn="base">
              <a:spcBef>
                <a:spcPct val="0"/>
              </a:spcBef>
              <a:spcAft>
                <a:spcPct val="0"/>
              </a:spcAft>
              <a:defRPr sz="4400" b="1">
                <a:solidFill>
                  <a:schemeClr val="tx2"/>
                </a:solidFill>
                <a:latin typeface="Verdana" pitchFamily="34" charset="0"/>
                <a:ea typeface="宋体" charset="-122"/>
              </a:defRPr>
            </a:lvl9pPr>
          </a:lstStyle>
          <a:p>
            <a:pPr algn="r"/>
            <a:r>
              <a:rPr lang="en-CN" kern="0" dirty="0">
                <a:solidFill>
                  <a:srgbClr val="00B0F0"/>
                </a:solidFill>
              </a:rPr>
              <a:t>Multithreaded</a:t>
            </a:r>
            <a:r>
              <a:rPr lang="zh-CN" altLang="en-US" kern="0" dirty="0">
                <a:solidFill>
                  <a:srgbClr val="00B0F0"/>
                </a:solidFill>
              </a:rPr>
              <a:t> </a:t>
            </a:r>
            <a:r>
              <a:rPr lang="en-CN" kern="0" dirty="0">
                <a:solidFill>
                  <a:srgbClr val="00B0F0"/>
                </a:solidFill>
              </a:rPr>
              <a:t>SIMD</a:t>
            </a:r>
            <a:r>
              <a:rPr lang="zh-CN" altLang="en-US" kern="0" dirty="0">
                <a:solidFill>
                  <a:srgbClr val="00B0F0"/>
                </a:solidFill>
              </a:rPr>
              <a:t> </a:t>
            </a:r>
            <a:r>
              <a:rPr lang="en-CN" kern="0" dirty="0">
                <a:solidFill>
                  <a:srgbClr val="00B0F0"/>
                </a:solidFill>
              </a:rPr>
              <a:t>Processor</a:t>
            </a:r>
          </a:p>
        </p:txBody>
      </p:sp>
      <p:sp>
        <p:nvSpPr>
          <p:cNvPr id="3" name="Content Placeholder 2">
            <a:extLst>
              <a:ext uri="{FF2B5EF4-FFF2-40B4-BE49-F238E27FC236}">
                <a16:creationId xmlns:a16="http://schemas.microsoft.com/office/drawing/2014/main" id="{6869CCDB-8788-3044-AE51-328947A1D1FC}"/>
              </a:ext>
            </a:extLst>
          </p:cNvPr>
          <p:cNvSpPr>
            <a:spLocks noGrp="1"/>
          </p:cNvSpPr>
          <p:nvPr>
            <p:ph idx="1"/>
          </p:nvPr>
        </p:nvSpPr>
        <p:spPr>
          <a:xfrm>
            <a:off x="4648200" y="2514600"/>
            <a:ext cx="4495800" cy="4343400"/>
          </a:xfrm>
        </p:spPr>
        <p:txBody>
          <a:bodyPr/>
          <a:lstStyle/>
          <a:p>
            <a:pPr marL="0" indent="0">
              <a:buNone/>
            </a:pPr>
            <a:endParaRPr lang="en-CN" dirty="0">
              <a:solidFill>
                <a:srgbClr val="00B0F0"/>
              </a:solidFill>
            </a:endParaRPr>
          </a:p>
          <a:p>
            <a:pPr marL="0" indent="0">
              <a:buNone/>
            </a:pPr>
            <a:endParaRPr lang="en-CN" dirty="0">
              <a:solidFill>
                <a:srgbClr val="00B0F0"/>
              </a:solidFill>
            </a:endParaRPr>
          </a:p>
          <a:p>
            <a:pPr marL="0" indent="0">
              <a:buNone/>
            </a:pPr>
            <a:r>
              <a:rPr lang="en-CN" b="1" dirty="0">
                <a:solidFill>
                  <a:srgbClr val="00B0F0"/>
                </a:solidFill>
              </a:rPr>
              <a:t>16 SIMD Lanes</a:t>
            </a:r>
          </a:p>
        </p:txBody>
      </p:sp>
    </p:spTree>
    <p:extLst>
      <p:ext uri="{BB962C8B-B14F-4D97-AF65-F5344CB8AC3E}">
        <p14:creationId xmlns:p14="http://schemas.microsoft.com/office/powerpoint/2010/main" val="3140046157"/>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155142</TotalTime>
  <Words>9364</Words>
  <Application>Microsoft Macintosh PowerPoint</Application>
  <PresentationFormat>On-screen Show (4:3)</PresentationFormat>
  <Paragraphs>797</Paragraphs>
  <Slides>135</Slides>
  <Notes>65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135</vt:i4>
      </vt:variant>
    </vt:vector>
  </HeadingPairs>
  <TitlesOfParts>
    <vt:vector size="145" baseType="lpstr">
      <vt:lpstr>AdvOT46dcae81</vt:lpstr>
      <vt:lpstr>AdvOTab62ddd1</vt:lpstr>
      <vt:lpstr>AdvOTab62ddd1+20</vt:lpstr>
      <vt:lpstr>微软雅黑</vt:lpstr>
      <vt:lpstr>Arial</vt:lpstr>
      <vt:lpstr>Arial</vt:lpstr>
      <vt:lpstr>Verdana</vt:lpstr>
      <vt:lpstr>默认设计模板</vt:lpstr>
      <vt:lpstr>1_默认设计模板</vt:lpstr>
      <vt:lpstr>2_默认设计模板</vt:lpstr>
      <vt:lpstr>Data-Level Parallelism Architecture</vt:lpstr>
      <vt:lpstr>Data-Level Parallelism </vt:lpstr>
      <vt:lpstr>Data-Level Parallelism </vt:lpstr>
      <vt:lpstr>Data-Level Parallelism </vt:lpstr>
      <vt:lpstr>Data-Level Parallelism </vt:lpstr>
      <vt:lpstr>Data-Level Parallelism </vt:lpstr>
      <vt:lpstr>Data-Level Parallelism </vt:lpstr>
      <vt:lpstr>PowerPoint Presentation</vt:lpstr>
      <vt:lpstr>PowerPoint Presentation</vt:lpstr>
      <vt:lpstr>RV64V</vt:lpstr>
      <vt:lpstr>RV64V</vt:lpstr>
      <vt:lpstr>RV64V</vt:lpstr>
      <vt:lpstr>RV64V</vt:lpstr>
      <vt:lpstr>RV64V</vt:lpstr>
      <vt:lpstr>RV64V</vt:lpstr>
      <vt:lpstr>RV64V</vt:lpstr>
      <vt:lpstr>RV64V</vt:lpstr>
      <vt:lpstr>RV64V</vt:lpstr>
      <vt:lpstr>Dynamic Register Typing</vt:lpstr>
      <vt:lpstr>Dynamic Register Typing</vt:lpstr>
      <vt:lpstr>Dynamic Register Typing</vt:lpstr>
      <vt:lpstr>Dynamic Register Typing</vt:lpstr>
      <vt:lpstr>Dynamic Register Typing</vt:lpstr>
      <vt:lpstr>how vector processor works? </vt:lpstr>
      <vt:lpstr>DAXPY Example</vt:lpstr>
      <vt:lpstr>DAXPY Example</vt:lpstr>
      <vt:lpstr>DAXPY Example</vt:lpstr>
      <vt:lpstr>DAXPY Example</vt:lpstr>
      <vt:lpstr>DAXPY Example</vt:lpstr>
      <vt:lpstr>DAXPY Example</vt:lpstr>
      <vt:lpstr>DAXPY Example</vt:lpstr>
      <vt:lpstr>DAXPY Example</vt:lpstr>
      <vt:lpstr>DAXPY Example</vt:lpstr>
      <vt:lpstr>DAXPY Example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Vector Execution Time</vt:lpstr>
      <vt:lpstr>how to optimize vector arch? </vt:lpstr>
      <vt:lpstr>Multiple Lanes</vt:lpstr>
      <vt:lpstr>Multiple Lanes</vt:lpstr>
      <vt:lpstr>Multiple Lanes</vt:lpstr>
      <vt:lpstr>Vector-Length Registers</vt:lpstr>
      <vt:lpstr>Vector-Length Registers</vt:lpstr>
      <vt:lpstr>Vector-Length Registers</vt:lpstr>
      <vt:lpstr>Vector-Length Registers</vt:lpstr>
      <vt:lpstr>Vector-Length Registers</vt:lpstr>
      <vt:lpstr>Vector-Length Registers</vt:lpstr>
      <vt:lpstr>how to handle IF in loops? </vt:lpstr>
      <vt:lpstr>how to handle IF in loops? </vt:lpstr>
      <vt:lpstr>Predicate Registers</vt:lpstr>
      <vt:lpstr>Predicate Registers</vt:lpstr>
      <vt:lpstr>Predicate Registers</vt:lpstr>
      <vt:lpstr>Predicate Registers</vt:lpstr>
      <vt:lpstr>Predicate Registers</vt:lpstr>
      <vt:lpstr>Memory Banks</vt:lpstr>
      <vt:lpstr>Memory Banks</vt:lpstr>
      <vt:lpstr>Memory Banks</vt:lpstr>
      <vt:lpstr>Stride</vt:lpstr>
      <vt:lpstr>Stride</vt:lpstr>
      <vt:lpstr>Stride</vt:lpstr>
      <vt:lpstr>Stride</vt:lpstr>
      <vt:lpstr>Stride</vt:lpstr>
      <vt:lpstr>Stride</vt:lpstr>
      <vt:lpstr>Stride</vt:lpstr>
      <vt:lpstr>Stride</vt:lpstr>
      <vt:lpstr>Stride</vt:lpstr>
      <vt:lpstr>Stride</vt:lpstr>
      <vt:lpstr>Gather-Scatter</vt:lpstr>
      <vt:lpstr>Gather-Scatter</vt:lpstr>
      <vt:lpstr>Gather-Scatter</vt:lpstr>
      <vt:lpstr>Gather-Scatter</vt:lpstr>
      <vt:lpstr>how to vectorize program? </vt:lpstr>
      <vt:lpstr>Programming Vector Arch</vt:lpstr>
      <vt:lpstr>Data-Level Parallelism </vt:lpstr>
      <vt:lpstr>PowerPoint Presentation</vt:lpstr>
      <vt:lpstr>Multimedia SIMD</vt:lpstr>
      <vt:lpstr>Multimedia SIMD</vt:lpstr>
      <vt:lpstr>Multimedia SIMD</vt:lpstr>
      <vt:lpstr>Multimedia SIMD</vt:lpstr>
      <vt:lpstr>Data-Level Parallelism </vt:lpstr>
      <vt:lpstr>PowerPoint Presentation</vt:lpstr>
      <vt:lpstr>NVIDIA CUDA</vt:lpstr>
      <vt:lpstr>NVIDIA CUDA</vt:lpstr>
      <vt:lpstr>CUDA Program</vt:lpstr>
      <vt:lpstr>CUDA Program</vt:lpstr>
      <vt:lpstr>CUDA Program</vt:lpstr>
      <vt:lpstr>CUDA Program</vt:lpstr>
      <vt:lpstr>CUDA Program</vt:lpstr>
      <vt:lpstr>CUDA Program</vt:lpstr>
      <vt:lpstr>CUDA Program</vt:lpstr>
      <vt:lpstr>PowerPoint Presentation</vt:lpstr>
      <vt:lpstr>PowerPoint Presentation</vt:lpstr>
      <vt:lpstr>PowerPoint Presentation</vt:lpstr>
      <vt:lpstr>SIMD Thread Scheduler</vt:lpstr>
      <vt:lpstr>SIMD Thread Scheduler</vt:lpstr>
      <vt:lpstr>NVIDIA GPU ISA</vt:lpstr>
      <vt:lpstr>NVIDIA GPU ISA</vt:lpstr>
      <vt:lpstr>NVIDIA GPU ISA</vt:lpstr>
      <vt:lpstr>PTX Instructions</vt:lpstr>
      <vt:lpstr>PTX Instructions</vt:lpstr>
      <vt:lpstr>PTX Instructions</vt:lpstr>
      <vt:lpstr>PTX Instructions</vt:lpstr>
      <vt:lpstr>PTX Instructions</vt:lpstr>
      <vt:lpstr>PTX Instructions</vt:lpstr>
      <vt:lpstr>Conditional Branch</vt:lpstr>
      <vt:lpstr>Predicate Register</vt:lpstr>
      <vt:lpstr>Predicate Register</vt:lpstr>
      <vt:lpstr>Predicate Register</vt:lpstr>
      <vt:lpstr>Branch Sync Stack</vt:lpstr>
      <vt:lpstr>Branch Sync Stack</vt:lpstr>
      <vt:lpstr>Conditional Branch</vt:lpstr>
      <vt:lpstr>Conditional Branch</vt:lpstr>
      <vt:lpstr>Conditional Branch</vt:lpstr>
      <vt:lpstr>GPU Memory</vt:lpstr>
      <vt:lpstr>GPU Memory</vt:lpstr>
      <vt:lpstr>Pascal GPU</vt:lpstr>
      <vt:lpstr>Pascal GPU</vt:lpstr>
      <vt:lpstr>PowerPoint Presentation</vt:lpstr>
      <vt:lpstr>PowerPoint Presentation</vt:lpstr>
      <vt:lpstr>PowerPoint Presentation</vt:lpstr>
      <vt:lpstr>PowerPoint Presentation</vt:lpstr>
      <vt:lpstr>PowerPoint Presentation</vt:lpstr>
      <vt:lpstr>Review</vt:lpstr>
      <vt:lpstr>PowerPoint Presentation</vt:lpstr>
      <vt:lpstr>Further Reading</vt:lpstr>
      <vt:lpstr>?</vt:lpstr>
      <vt:lpstr>PowerPoint Presentation</vt:lpstr>
      <vt:lpstr>#What’s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Microsoft Office User</cp:lastModifiedBy>
  <cp:revision>2478</cp:revision>
  <cp:lastPrinted>1601-01-01T00:00:00Z</cp:lastPrinted>
  <dcterms:created xsi:type="dcterms:W3CDTF">1601-01-01T00:00:00Z</dcterms:created>
  <dcterms:modified xsi:type="dcterms:W3CDTF">2022-12-06T13:00:06Z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